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565" r:id="rId1"/>
    <p:sldMasterId id="2147486578" r:id="rId2"/>
  </p:sldMasterIdLst>
  <p:notesMasterIdLst>
    <p:notesMasterId r:id="rId25"/>
  </p:notesMasterIdLst>
  <p:handoutMasterIdLst>
    <p:handoutMasterId r:id="rId26"/>
  </p:handoutMasterIdLst>
  <p:sldIdLst>
    <p:sldId id="2889" r:id="rId3"/>
    <p:sldId id="2110" r:id="rId4"/>
    <p:sldId id="3067" r:id="rId5"/>
    <p:sldId id="1978" r:id="rId6"/>
    <p:sldId id="2845" r:id="rId7"/>
    <p:sldId id="3119" r:id="rId8"/>
    <p:sldId id="3120" r:id="rId9"/>
    <p:sldId id="3122" r:id="rId10"/>
    <p:sldId id="2914" r:id="rId11"/>
    <p:sldId id="3126" r:id="rId12"/>
    <p:sldId id="2915" r:id="rId13"/>
    <p:sldId id="3118" r:id="rId14"/>
    <p:sldId id="2949" r:id="rId15"/>
    <p:sldId id="2029" r:id="rId16"/>
    <p:sldId id="629" r:id="rId17"/>
    <p:sldId id="2863" r:id="rId18"/>
    <p:sldId id="2033" r:id="rId19"/>
    <p:sldId id="2846" r:id="rId20"/>
    <p:sldId id="3121" r:id="rId21"/>
    <p:sldId id="3123" r:id="rId22"/>
    <p:sldId id="3127" r:id="rId23"/>
    <p:sldId id="3128" r:id="rId24"/>
  </p:sldIdLst>
  <p:sldSz cx="9144000" cy="6858000" type="screen4x3"/>
  <p:notesSz cx="7102475" cy="9388475"/>
  <p:defaultTextStyle>
    <a:defPPr>
      <a:defRPr lang="en-US"/>
    </a:defPPr>
    <a:lvl1pPr algn="l" rtl="0" fontAlgn="base">
      <a:spcBef>
        <a:spcPct val="0"/>
      </a:spcBef>
      <a:spcAft>
        <a:spcPct val="0"/>
      </a:spcAft>
      <a:defRPr kern="1200">
        <a:solidFill>
          <a:schemeClr val="folHlink"/>
        </a:solidFill>
        <a:latin typeface="Arial" charset="0"/>
        <a:ea typeface="+mn-ea"/>
        <a:cs typeface="Arial" charset="0"/>
      </a:defRPr>
    </a:lvl1pPr>
    <a:lvl2pPr marL="457200" algn="l" rtl="0" fontAlgn="base">
      <a:spcBef>
        <a:spcPct val="0"/>
      </a:spcBef>
      <a:spcAft>
        <a:spcPct val="0"/>
      </a:spcAft>
      <a:defRPr kern="1200">
        <a:solidFill>
          <a:schemeClr val="folHlink"/>
        </a:solidFill>
        <a:latin typeface="Arial" charset="0"/>
        <a:ea typeface="+mn-ea"/>
        <a:cs typeface="Arial" charset="0"/>
      </a:defRPr>
    </a:lvl2pPr>
    <a:lvl3pPr marL="914400" algn="l" rtl="0" fontAlgn="base">
      <a:spcBef>
        <a:spcPct val="0"/>
      </a:spcBef>
      <a:spcAft>
        <a:spcPct val="0"/>
      </a:spcAft>
      <a:defRPr kern="1200">
        <a:solidFill>
          <a:schemeClr val="folHlink"/>
        </a:solidFill>
        <a:latin typeface="Arial" charset="0"/>
        <a:ea typeface="+mn-ea"/>
        <a:cs typeface="Arial" charset="0"/>
      </a:defRPr>
    </a:lvl3pPr>
    <a:lvl4pPr marL="1371600" algn="l" rtl="0" fontAlgn="base">
      <a:spcBef>
        <a:spcPct val="0"/>
      </a:spcBef>
      <a:spcAft>
        <a:spcPct val="0"/>
      </a:spcAft>
      <a:defRPr kern="1200">
        <a:solidFill>
          <a:schemeClr val="folHlink"/>
        </a:solidFill>
        <a:latin typeface="Arial" charset="0"/>
        <a:ea typeface="+mn-ea"/>
        <a:cs typeface="Arial" charset="0"/>
      </a:defRPr>
    </a:lvl4pPr>
    <a:lvl5pPr marL="1828800" algn="l" rtl="0" fontAlgn="base">
      <a:spcBef>
        <a:spcPct val="0"/>
      </a:spcBef>
      <a:spcAft>
        <a:spcPct val="0"/>
      </a:spcAft>
      <a:defRPr kern="1200">
        <a:solidFill>
          <a:schemeClr val="folHlink"/>
        </a:solidFill>
        <a:latin typeface="Arial" charset="0"/>
        <a:ea typeface="+mn-ea"/>
        <a:cs typeface="Arial" charset="0"/>
      </a:defRPr>
    </a:lvl5pPr>
    <a:lvl6pPr marL="2286000" algn="l" defTabSz="914400" rtl="0" eaLnBrk="1" latinLnBrk="0" hangingPunct="1">
      <a:defRPr kern="1200">
        <a:solidFill>
          <a:schemeClr val="folHlink"/>
        </a:solidFill>
        <a:latin typeface="Arial" charset="0"/>
        <a:ea typeface="+mn-ea"/>
        <a:cs typeface="Arial" charset="0"/>
      </a:defRPr>
    </a:lvl6pPr>
    <a:lvl7pPr marL="2743200" algn="l" defTabSz="914400" rtl="0" eaLnBrk="1" latinLnBrk="0" hangingPunct="1">
      <a:defRPr kern="1200">
        <a:solidFill>
          <a:schemeClr val="folHlink"/>
        </a:solidFill>
        <a:latin typeface="Arial" charset="0"/>
        <a:ea typeface="+mn-ea"/>
        <a:cs typeface="Arial" charset="0"/>
      </a:defRPr>
    </a:lvl7pPr>
    <a:lvl8pPr marL="3200400" algn="l" defTabSz="914400" rtl="0" eaLnBrk="1" latinLnBrk="0" hangingPunct="1">
      <a:defRPr kern="1200">
        <a:solidFill>
          <a:schemeClr val="folHlink"/>
        </a:solidFill>
        <a:latin typeface="Arial" charset="0"/>
        <a:ea typeface="+mn-ea"/>
        <a:cs typeface="Arial" charset="0"/>
      </a:defRPr>
    </a:lvl8pPr>
    <a:lvl9pPr marL="3657600" algn="l" defTabSz="914400" rtl="0" eaLnBrk="1" latinLnBrk="0" hangingPunct="1">
      <a:defRPr kern="1200">
        <a:solidFill>
          <a:schemeClr val="folHlink"/>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161" autoAdjust="0"/>
    <p:restoredTop sz="61820" autoAdjust="0"/>
  </p:normalViewPr>
  <p:slideViewPr>
    <p:cSldViewPr>
      <p:cViewPr varScale="1">
        <p:scale>
          <a:sx n="52" d="100"/>
          <a:sy n="52" d="100"/>
        </p:scale>
        <p:origin x="1762" y="53"/>
      </p:cViewPr>
      <p:guideLst>
        <p:guide orient="horz" pos="2160"/>
        <p:guide pos="2880"/>
      </p:guideLst>
    </p:cSldViewPr>
  </p:slideViewPr>
  <p:outlineViewPr>
    <p:cViewPr>
      <p:scale>
        <a:sx n="33" d="100"/>
        <a:sy n="33" d="100"/>
      </p:scale>
      <p:origin x="0" y="-10930"/>
    </p:cViewPr>
  </p:outlineViewPr>
  <p:notesTextViewPr>
    <p:cViewPr>
      <p:scale>
        <a:sx n="200" d="100"/>
        <a:sy n="200" d="100"/>
      </p:scale>
      <p:origin x="0" y="0"/>
    </p:cViewPr>
  </p:notesTextViewPr>
  <p:sorterViewPr>
    <p:cViewPr>
      <p:scale>
        <a:sx n="75" d="100"/>
        <a:sy n="75" d="100"/>
      </p:scale>
      <p:origin x="0" y="0"/>
    </p:cViewPr>
  </p:sorterViewPr>
  <p:notesViewPr>
    <p:cSldViewPr>
      <p:cViewPr varScale="1">
        <p:scale>
          <a:sx n="63" d="100"/>
          <a:sy n="63" d="100"/>
        </p:scale>
        <p:origin x="3158" y="67"/>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6D812D-51F5-4FE5-A4A1-470FB017C6E3}"/>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E5ADB5A-D5F8-451A-BB34-B2E545868C1B}"/>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F929DFDA-FA1E-40FF-9956-D234420C2A14}" type="datetimeFigureOut">
              <a:rPr lang="en-US" smtClean="0"/>
              <a:t>1/19/2024</a:t>
            </a:fld>
            <a:endParaRPr lang="en-US" dirty="0"/>
          </a:p>
        </p:txBody>
      </p:sp>
      <p:sp>
        <p:nvSpPr>
          <p:cNvPr id="4" name="Footer Placeholder 3">
            <a:extLst>
              <a:ext uri="{FF2B5EF4-FFF2-40B4-BE49-F238E27FC236}">
                <a16:creationId xmlns:a16="http://schemas.microsoft.com/office/drawing/2014/main" id="{8D05B59C-FED4-4A56-80F0-C76A98CB748E}"/>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DCAAB61-4088-4F01-8AA0-695C9223DD7F}"/>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06CE996A-FB27-4801-A8E7-9EF22DFC39D1}" type="slidenum">
              <a:rPr lang="en-US" smtClean="0"/>
              <a:t>‹#›</a:t>
            </a:fld>
            <a:endParaRPr lang="en-US" dirty="0"/>
          </a:p>
        </p:txBody>
      </p:sp>
    </p:spTree>
    <p:extLst>
      <p:ext uri="{BB962C8B-B14F-4D97-AF65-F5344CB8AC3E}">
        <p14:creationId xmlns:p14="http://schemas.microsoft.com/office/powerpoint/2010/main" val="2208894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39" name="Rectangle 3"/>
          <p:cNvSpPr>
            <a:spLocks noGrp="1" noChangeArrowheads="1"/>
          </p:cNvSpPr>
          <p:nvPr>
            <p:ph type="dt" idx="1"/>
          </p:nvPr>
        </p:nvSpPr>
        <p:spPr bwMode="auto">
          <a:xfrm>
            <a:off x="4023092"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lgn="r">
              <a:defRPr sz="1200">
                <a:solidFill>
                  <a:schemeClr val="tx1"/>
                </a:solidFill>
                <a:latin typeface="Arial" charset="0"/>
                <a:cs typeface="+mn-cs"/>
              </a:defRPr>
            </a:lvl1pPr>
          </a:lstStyle>
          <a:p>
            <a:pPr>
              <a:defRPr/>
            </a:pPr>
            <a:endParaRPr lang="en-US" dirty="0"/>
          </a:p>
        </p:txBody>
      </p:sp>
      <p:sp>
        <p:nvSpPr>
          <p:cNvPr id="32772"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p:cNvSpPr>
            <a:spLocks noGrp="1" noChangeArrowheads="1"/>
          </p:cNvSpPr>
          <p:nvPr>
            <p:ph type="body" sz="quarter" idx="3"/>
          </p:nvPr>
        </p:nvSpPr>
        <p:spPr bwMode="auto">
          <a:xfrm>
            <a:off x="710248" y="4459526"/>
            <a:ext cx="5681980" cy="4224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342" name="Rectangle 6"/>
          <p:cNvSpPr>
            <a:spLocks noGrp="1" noChangeArrowheads="1"/>
          </p:cNvSpPr>
          <p:nvPr>
            <p:ph type="ftr" sz="quarter" idx="4"/>
          </p:nvPr>
        </p:nvSpPr>
        <p:spPr bwMode="auto">
          <a:xfrm>
            <a:off x="0"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43" name="Rectangle 7"/>
          <p:cNvSpPr>
            <a:spLocks noGrp="1" noChangeArrowheads="1"/>
          </p:cNvSpPr>
          <p:nvPr>
            <p:ph type="sldNum" sz="quarter" idx="5"/>
          </p:nvPr>
        </p:nvSpPr>
        <p:spPr bwMode="auto">
          <a:xfrm>
            <a:off x="4023092"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lgn="r">
              <a:defRPr sz="1200">
                <a:solidFill>
                  <a:schemeClr val="tx1"/>
                </a:solidFill>
                <a:latin typeface="Arial" charset="0"/>
                <a:cs typeface="+mn-cs"/>
              </a:defRPr>
            </a:lvl1pPr>
          </a:lstStyle>
          <a:p>
            <a:pPr>
              <a:defRPr/>
            </a:pPr>
            <a:fld id="{8FA03DF1-0740-4641-8846-A13960E4BC68}" type="slidenum">
              <a:rPr lang="en-US"/>
              <a:pPr>
                <a:defRPr/>
              </a:pPr>
              <a:t>‹#›</a:t>
            </a:fld>
            <a:endParaRPr lang="en-US" dirty="0"/>
          </a:p>
        </p:txBody>
      </p:sp>
    </p:spTree>
    <p:extLst>
      <p:ext uri="{BB962C8B-B14F-4D97-AF65-F5344CB8AC3E}">
        <p14:creationId xmlns:p14="http://schemas.microsoft.com/office/powerpoint/2010/main" val="17698823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a:t>
            </a:fld>
            <a:endParaRPr lang="en-US" dirty="0"/>
          </a:p>
        </p:txBody>
      </p:sp>
    </p:spTree>
    <p:extLst>
      <p:ext uri="{BB962C8B-B14F-4D97-AF65-F5344CB8AC3E}">
        <p14:creationId xmlns:p14="http://schemas.microsoft.com/office/powerpoint/2010/main" val="2288832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0698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90327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eaLnBrk="1" hangingPunct="1">
              <a:lnSpc>
                <a:spcPct val="80000"/>
              </a:lnSpc>
            </a:pPr>
            <a:r>
              <a:rPr lang="en-US" b="1" dirty="0"/>
              <a:t>Q1: What all does David here see as the creation of the Lord?</a:t>
            </a:r>
          </a:p>
          <a:p>
            <a:pPr marL="274320" indent="-274320" eaLnBrk="1" hangingPunct="1">
              <a:lnSpc>
                <a:spcPct val="80000"/>
              </a:lnSpc>
            </a:pPr>
            <a:r>
              <a:rPr lang="en-US" dirty="0"/>
              <a:t>1.  The heavens, the moon and the stars, the inanimate objects of the universe.</a:t>
            </a:r>
          </a:p>
          <a:p>
            <a:pPr marL="274320" indent="-274320" eaLnBrk="1" hangingPunct="1">
              <a:lnSpc>
                <a:spcPct val="80000"/>
              </a:lnSpc>
            </a:pPr>
            <a:r>
              <a:rPr lang="en-US" dirty="0"/>
              <a:t>2.  Then in verse 5, it is this same LORD that has made mankind a little lower than the angels.</a:t>
            </a:r>
          </a:p>
          <a:p>
            <a:pPr marL="274320" indent="-274320" eaLnBrk="1" hangingPunct="1">
              <a:lnSpc>
                <a:spcPct val="80000"/>
              </a:lnSpc>
            </a:pPr>
            <a:r>
              <a:rPr lang="en-US" dirty="0"/>
              <a:t>3.  And then the Lord has given mankind dominion over the works of the hands of God and put all things under his feet.</a:t>
            </a:r>
          </a:p>
          <a:p>
            <a:pPr marL="274320" indent="-274320" eaLnBrk="1" hangingPunct="1">
              <a:lnSpc>
                <a:spcPct val="80000"/>
              </a:lnSpc>
            </a:pPr>
            <a:r>
              <a:rPr lang="en-US" dirty="0"/>
              <a:t>4.  So it is the LORD God that is the creator of all things.</a:t>
            </a:r>
          </a:p>
          <a:p>
            <a:pPr marL="274320" indent="-274320" eaLnBrk="1" hangingPunct="1">
              <a:lnSpc>
                <a:spcPct val="80000"/>
              </a:lnSpc>
            </a:pPr>
            <a:r>
              <a:rPr lang="en-US" dirty="0"/>
              <a:t>5.  The psalm goes on to specify cattle and beasts and birds and fish.</a:t>
            </a:r>
          </a:p>
          <a:p>
            <a:pPr marL="274320" indent="-274320" eaLnBrk="1" hangingPunct="1">
              <a:lnSpc>
                <a:spcPct val="80000"/>
              </a:lnSpc>
            </a:pPr>
            <a:r>
              <a:rPr lang="en-US" dirty="0"/>
              <a:t>6.  So God is the creator of everything animate and inanimate.</a:t>
            </a:r>
          </a:p>
          <a:p>
            <a:pPr marL="274320" indent="-274320" eaLnBrk="1" hangingPunct="1">
              <a:lnSpc>
                <a:spcPct val="80000"/>
              </a:lnSpc>
            </a:pPr>
            <a:endParaRPr lang="en-US" dirty="0"/>
          </a:p>
          <a:p>
            <a:pPr marL="274320" indent="-274320" eaLnBrk="1" hangingPunct="1">
              <a:lnSpc>
                <a:spcPct val="80000"/>
              </a:lnSpc>
            </a:pPr>
            <a:endParaRPr lang="en-US" dirty="0"/>
          </a:p>
          <a:p>
            <a:pPr marL="274320" indent="-274320" eaLnBrk="1" hangingPunct="1">
              <a:lnSpc>
                <a:spcPct val="80000"/>
              </a:lnSpc>
            </a:pPr>
            <a:endParaRPr lang="en-US" dirty="0"/>
          </a:p>
          <a:p>
            <a:pPr marL="274320" indent="-274320" eaLnBrk="1" hangingPunct="1">
              <a:lnSpc>
                <a:spcPct val="80000"/>
              </a:lnSpc>
            </a:pPr>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13</a:t>
            </a:fld>
            <a:endParaRPr lang="en-US" dirty="0"/>
          </a:p>
        </p:txBody>
      </p:sp>
    </p:spTree>
    <p:extLst>
      <p:ext uri="{BB962C8B-B14F-4D97-AF65-F5344CB8AC3E}">
        <p14:creationId xmlns:p14="http://schemas.microsoft.com/office/powerpoint/2010/main" val="2652129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Where do we see God as creator in this psalm?</a:t>
            </a:r>
          </a:p>
          <a:p>
            <a:pPr marL="274320" indent="-274320"/>
            <a:r>
              <a:rPr lang="en-US" dirty="0"/>
              <a:t>1.  Verses 1 and 2 call us to praise God and come into His presence with singing.</a:t>
            </a:r>
          </a:p>
          <a:p>
            <a:pPr marL="274320" indent="-274320"/>
            <a:r>
              <a:rPr lang="en-US" dirty="0"/>
              <a:t>2.  Verses 4 and 5 call us to do the same.</a:t>
            </a:r>
          </a:p>
          <a:p>
            <a:pPr marL="274320" indent="-274320"/>
            <a:r>
              <a:rPr lang="en-US" dirty="0"/>
              <a:t>3.  It is in the middle verse, verse 3 that the psalmist gives us his reason for praising the Lord.</a:t>
            </a:r>
          </a:p>
          <a:p>
            <a:pPr marL="274320" indent="-274320"/>
            <a:r>
              <a:rPr lang="en-US" dirty="0"/>
              <a:t>4.  Here the LORD (all caps), Yahweh, is God, it is He that hath made us and not we ourselves.</a:t>
            </a:r>
          </a:p>
          <a:p>
            <a:pPr marL="274320" indent="-274320"/>
            <a:endParaRPr lang="en-US" dirty="0"/>
          </a:p>
          <a:p>
            <a:pPr marL="274320" indent="-274320"/>
            <a:r>
              <a:rPr lang="en-US" b="1" dirty="0"/>
              <a:t>Q2: What is totally illogical about the idea of us making ourselves?</a:t>
            </a:r>
          </a:p>
          <a:p>
            <a:pPr marL="274320" indent="-274320"/>
            <a:r>
              <a:rPr lang="en-US" dirty="0"/>
              <a:t>1.  To make yourself, you would have to exist before you existed!  </a:t>
            </a:r>
          </a:p>
          <a:p>
            <a:pPr marL="274320" indent="-274320"/>
            <a:r>
              <a:rPr lang="en-US" dirty="0"/>
              <a:t>2.  And if you already existed why would your have to make yourself?</a:t>
            </a:r>
          </a:p>
          <a:p>
            <a:pPr marL="274320" indent="-274320"/>
            <a:r>
              <a:rPr lang="en-US" dirty="0"/>
              <a:t>3.  So the whole idea of making yourself is laughable and silly.</a:t>
            </a:r>
          </a:p>
          <a:p>
            <a:pPr marL="274320" indent="-274320"/>
            <a:r>
              <a:rPr lang="en-US" dirty="0"/>
              <a:t>4.  It would make a lot more sense if the psalmist had said, “It is He that hath made us and not just our parents.”</a:t>
            </a:r>
          </a:p>
          <a:p>
            <a:pPr marL="274320" indent="-274320"/>
            <a:r>
              <a:rPr lang="en-US" dirty="0"/>
              <a:t>5.  But eventually, if your go back far enough, you need to account for how our first parents were made, and that absolutely required and act of our Creator God.</a:t>
            </a:r>
          </a:p>
          <a:p>
            <a:pPr marL="274320" indent="-274320"/>
            <a:r>
              <a:rPr lang="en-US" dirty="0"/>
              <a:t>6.  The fact that He created us with the ability to procreate does not lessen the need for His creation of our first parents.</a:t>
            </a:r>
          </a:p>
          <a:p>
            <a:pPr marL="274320" indent="-274320"/>
            <a:r>
              <a:rPr lang="en-US" dirty="0"/>
              <a:t>7.  In fact, the whole reproduction process gives us amazing evidence that we were designed by an intelligent God who placed all the information in the DNA of every living kind to make it the life form that He desired it to be.</a:t>
            </a:r>
          </a:p>
          <a:p>
            <a:pPr marL="274320" indent="-274320"/>
            <a:endParaRPr lang="en-US" dirty="0"/>
          </a:p>
          <a:p>
            <a:pPr marL="274320" indent="-274320"/>
            <a:endParaRPr lang="en-US" dirty="0"/>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14</a:t>
            </a:fld>
            <a:endParaRPr lang="en-US" dirty="0"/>
          </a:p>
        </p:txBody>
      </p:sp>
    </p:spTree>
    <p:extLst>
      <p:ext uri="{BB962C8B-B14F-4D97-AF65-F5344CB8AC3E}">
        <p14:creationId xmlns:p14="http://schemas.microsoft.com/office/powerpoint/2010/main" val="935144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8AC8EBC-2397-47E1-952A-8B446487247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772CB98-8A5A-4FED-BDA0-C6AEDED91154}"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627138" name="Rectangle 2">
            <a:extLst>
              <a:ext uri="{FF2B5EF4-FFF2-40B4-BE49-F238E27FC236}">
                <a16:creationId xmlns:a16="http://schemas.microsoft.com/office/drawing/2014/main" id="{AB0658E2-5FC7-45EF-897B-DD4D69C8EFC8}"/>
              </a:ext>
            </a:extLst>
          </p:cNvPr>
          <p:cNvSpPr>
            <a:spLocks noGrp="1" noRot="1" noChangeAspect="1" noChangeArrowheads="1" noTextEdit="1"/>
          </p:cNvSpPr>
          <p:nvPr>
            <p:ph type="sldImg"/>
          </p:nvPr>
        </p:nvSpPr>
        <p:spPr>
          <a:ln/>
        </p:spPr>
      </p:sp>
      <p:sp>
        <p:nvSpPr>
          <p:cNvPr id="1627139" name="Rectangle 3">
            <a:extLst>
              <a:ext uri="{FF2B5EF4-FFF2-40B4-BE49-F238E27FC236}">
                <a16:creationId xmlns:a16="http://schemas.microsoft.com/office/drawing/2014/main" id="{11C274E4-7652-4368-B239-D6F2AE0512DB}"/>
              </a:ext>
            </a:extLst>
          </p:cNvPr>
          <p:cNvSpPr>
            <a:spLocks noGrp="1" noChangeArrowheads="1"/>
          </p:cNvSpPr>
          <p:nvPr>
            <p:ph type="body" idx="1"/>
          </p:nvPr>
        </p:nvSpPr>
        <p:spPr/>
        <p:txBody>
          <a:bodyPr/>
          <a:lstStyle/>
          <a:p>
            <a:pPr marL="274320" indent="-274320"/>
            <a:r>
              <a:rPr lang="en-US" altLang="en-US" b="1" dirty="0"/>
              <a:t>Q1: What should be our response to the declaration that “the LORD reigns?”</a:t>
            </a:r>
          </a:p>
          <a:p>
            <a:pPr marL="274320" indent="-274320"/>
            <a:r>
              <a:rPr lang="en-US" altLang="en-US" b="0" dirty="0"/>
              <a:t>1.  We should follow the psalmists cue to rejoice and be glad.</a:t>
            </a:r>
          </a:p>
          <a:p>
            <a:pPr marL="274320" indent="-274320"/>
            <a:r>
              <a:rPr lang="en-US" altLang="en-US" b="0" dirty="0"/>
              <a:t>2.  Are you glad that Yahweh reigns?</a:t>
            </a:r>
          </a:p>
          <a:p>
            <a:pPr marL="274320" indent="-274320"/>
            <a:r>
              <a:rPr lang="en-US" altLang="en-US" b="0" dirty="0"/>
              <a:t>3.  We have every reason to be glad and rejoice.</a:t>
            </a:r>
          </a:p>
          <a:p>
            <a:pPr marL="274320" indent="-274320"/>
            <a:r>
              <a:rPr lang="en-US" altLang="en-US" b="0" dirty="0"/>
              <a:t>4.  Our Creator God is in control of His creation, and He will see it through to a victorious end.</a:t>
            </a:r>
          </a:p>
          <a:p>
            <a:pPr marL="274320" indent="-274320"/>
            <a:r>
              <a:rPr lang="en-US" altLang="en-US" b="0" dirty="0"/>
              <a:t>5.  We serve a good God who has led us to repentance by His goodness.</a:t>
            </a:r>
          </a:p>
          <a:p>
            <a:pPr marL="274320" indent="-274320"/>
            <a:r>
              <a:rPr lang="en-US" altLang="en-US" b="0" dirty="0"/>
              <a:t>6.  He will ultimately deliver His people and bring them His salvation.</a:t>
            </a:r>
          </a:p>
          <a:p>
            <a:pPr marL="274320" indent="-274320"/>
            <a:endParaRPr lang="en-US" altLang="en-US" b="0" dirty="0"/>
          </a:p>
          <a:p>
            <a:pPr marL="274320" indent="-274320"/>
            <a:r>
              <a:rPr lang="en-US" altLang="en-US" b="1" dirty="0"/>
              <a:t>Q2: What can we say about the other gods that men bow before?</a:t>
            </a:r>
          </a:p>
          <a:p>
            <a:pPr marL="274320" indent="-274320"/>
            <a:r>
              <a:rPr lang="en-US" altLang="en-US" b="0" dirty="0"/>
              <a:t>1.  The one true living God is far above them.</a:t>
            </a:r>
          </a:p>
          <a:p>
            <a:pPr marL="274320" indent="-274320"/>
            <a:r>
              <a:rPr lang="en-US" altLang="en-US" b="0" dirty="0"/>
              <a:t>2.  The idols that men worship become the habitation of demons.</a:t>
            </a:r>
          </a:p>
          <a:p>
            <a:pPr marL="274320" indent="-274320"/>
            <a:r>
              <a:rPr lang="en-US" altLang="en-US" b="0" dirty="0"/>
              <a:t>3.  The apostle Paul writes this in:</a:t>
            </a:r>
          </a:p>
          <a:p>
            <a:pPr marL="274320" indent="-274320"/>
            <a:r>
              <a:rPr lang="en-US" altLang="en-US" b="1" dirty="0"/>
              <a:t>1 Corinthians 10:19-20 NKJV </a:t>
            </a:r>
            <a:r>
              <a:rPr lang="en-US" altLang="en-US" b="0" dirty="0"/>
              <a:t>- What am I saying then? That an idol is anything, or what is offered to idols is anything? </a:t>
            </a:r>
            <a:r>
              <a:rPr lang="en-US" altLang="en-US" b="0" baseline="30000" dirty="0"/>
              <a:t>20</a:t>
            </a:r>
            <a:r>
              <a:rPr lang="en-US" altLang="en-US" b="0" dirty="0"/>
              <a:t> Rather, that the things which the Gentiles sacrifice they sacrifice to demons and not to God, and I do not want you to have fellowship with demons.</a:t>
            </a:r>
          </a:p>
          <a:p>
            <a:pPr marL="274320" indent="-274320"/>
            <a:r>
              <a:rPr lang="en-US" altLang="en-US" b="0" dirty="0"/>
              <a:t>4.  So while the idols themselves are inanimate objects, they become the habitation of demons who often use the idols to enslave the ones who worship them.</a:t>
            </a:r>
          </a:p>
          <a:p>
            <a:pPr marL="274320" indent="-274320"/>
            <a:r>
              <a:rPr lang="en-US" altLang="en-US" b="0" dirty="0"/>
              <a:t>5.  The psalmist assures us that our God is far above such demonic principalities and powers and will ultimately vanquish them.</a:t>
            </a:r>
          </a:p>
          <a:p>
            <a:pPr marL="274320" indent="-274320"/>
            <a:r>
              <a:rPr lang="en-US" altLang="en-US" b="0" dirty="0"/>
              <a:t>6.  Verse 3 of Ps 97 says:</a:t>
            </a:r>
          </a:p>
          <a:p>
            <a:pPr marL="274320" indent="-274320"/>
            <a:r>
              <a:rPr lang="en-US" altLang="en-US" b="1" dirty="0"/>
              <a:t>Psalm 97:3 NKJV</a:t>
            </a:r>
            <a:r>
              <a:rPr lang="en-US" altLang="en-US" b="0" dirty="0"/>
              <a:t> - 3 A fire goes before Him, And burns up His enemies round about.</a:t>
            </a:r>
          </a:p>
          <a:p>
            <a:pPr marL="274320" indent="-274320"/>
            <a:endParaRPr lang="en-US" altLang="en-US" b="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Why will those who love the Lord hate evil?</a:t>
            </a:r>
          </a:p>
          <a:p>
            <a:pPr marL="274320" indent="-274320"/>
            <a:r>
              <a:rPr lang="en-US" b="0" dirty="0"/>
              <a:t>1.  Because the Lord hates evil.</a:t>
            </a:r>
          </a:p>
          <a:p>
            <a:pPr marL="274320" indent="-274320"/>
            <a:r>
              <a:rPr lang="en-US" b="0" dirty="0"/>
              <a:t>2.  If we love the Lord, we will love His commandments.</a:t>
            </a:r>
          </a:p>
          <a:p>
            <a:pPr marL="274320" indent="-274320"/>
            <a:r>
              <a:rPr lang="en-US" b="0" dirty="0"/>
              <a:t>3.  Jesus said it in John 14:15:</a:t>
            </a:r>
          </a:p>
          <a:p>
            <a:pPr marL="274320" indent="-274320"/>
            <a:r>
              <a:rPr lang="en-US" b="1" dirty="0"/>
              <a:t>John 14:15 ESV</a:t>
            </a:r>
            <a:r>
              <a:rPr lang="en-US" b="0" dirty="0"/>
              <a:t> - "If you love me, you will keep my commandments.”</a:t>
            </a:r>
          </a:p>
          <a:p>
            <a:pPr marL="274320" indent="-274320"/>
            <a:r>
              <a:rPr lang="en-US" b="0" dirty="0"/>
              <a:t>4.  Keeping His commandments is equivalent to hating evil.</a:t>
            </a:r>
          </a:p>
          <a:p>
            <a:pPr marL="274320" indent="-274320"/>
            <a:r>
              <a:rPr lang="en-US" b="0" dirty="0"/>
              <a:t>5.  It is choosing obedience and righteousness rather than choosing sin and evil.</a:t>
            </a:r>
          </a:p>
          <a:p>
            <a:pPr marL="274320" indent="-274320"/>
            <a:endParaRPr lang="en-US" b="0" dirty="0"/>
          </a:p>
          <a:p>
            <a:pPr marL="274320" indent="-274320"/>
            <a:endParaRPr lang="en-US" b="0"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16</a:t>
            </a:fld>
            <a:endParaRPr lang="en-US" dirty="0"/>
          </a:p>
        </p:txBody>
      </p:sp>
    </p:spTree>
    <p:extLst>
      <p:ext uri="{BB962C8B-B14F-4D97-AF65-F5344CB8AC3E}">
        <p14:creationId xmlns:p14="http://schemas.microsoft.com/office/powerpoint/2010/main" val="3948049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lvl="0" indent="-274320"/>
            <a:r>
              <a:rPr lang="en-US" b="1" dirty="0"/>
              <a:t>Q1:  According to this psalm, what do we need to do to be blessed and happy?</a:t>
            </a:r>
          </a:p>
          <a:p>
            <a:pPr marL="274320" lvl="0" indent="-274320"/>
            <a:r>
              <a:rPr lang="en-US" b="0" dirty="0"/>
              <a:t>1.  We need to shun evil and delight in the law of God.</a:t>
            </a:r>
          </a:p>
          <a:p>
            <a:pPr marL="274320" lvl="0" indent="-274320"/>
            <a:r>
              <a:rPr lang="en-US" b="0" dirty="0"/>
              <a:t>2.  We need to avoid hanging out with and participating in the evil of the wicked, the sinners, and the scoffers.</a:t>
            </a:r>
          </a:p>
          <a:p>
            <a:pPr marL="274320" lvl="0" indent="-274320"/>
            <a:r>
              <a:rPr lang="en-US" b="0" dirty="0"/>
              <a:t>3.  We need to make the law of God and His word the meditation of our hearts day and night.</a:t>
            </a:r>
          </a:p>
          <a:p>
            <a:pPr marL="274320" lvl="0" indent="-274320"/>
            <a:endParaRPr lang="en-US" b="0" dirty="0"/>
          </a:p>
          <a:p>
            <a:pPr marL="274320" lvl="0" indent="-274320"/>
            <a:r>
              <a:rPr lang="en-US" b="1" dirty="0"/>
              <a:t>Q2: What will be the end result for those who are faithful and obedient to the word of God?</a:t>
            </a:r>
          </a:p>
          <a:p>
            <a:pPr marL="274320" lvl="0" indent="-274320"/>
            <a:r>
              <a:rPr lang="en-US" b="0" dirty="0"/>
              <a:t>1.  Not only will they reap the blessings of obedience in this life, but they will reap eternal blessing in the judgment.</a:t>
            </a:r>
          </a:p>
          <a:p>
            <a:pPr marL="274320" lvl="0" indent="-274320"/>
            <a:r>
              <a:rPr lang="en-US" b="0" dirty="0"/>
              <a:t>2.  Psalm 1 ends with these words.</a:t>
            </a:r>
          </a:p>
          <a:p>
            <a:pPr marL="274320" lvl="0" indent="-274320"/>
            <a:r>
              <a:rPr lang="en-US" b="1" dirty="0"/>
              <a:t>Psalm 1:5-6 ESV </a:t>
            </a:r>
            <a:r>
              <a:rPr lang="en-US" b="0" dirty="0"/>
              <a:t>- 5 Therefore the wicked will not stand in the judgment, nor sinners in the congregation of the righteous; 6 for the LORD knows the way of the righteous, but the way of the wicked will perish.</a:t>
            </a:r>
          </a:p>
          <a:p>
            <a:pPr marL="274320" lvl="0" indent="-274320"/>
            <a:r>
              <a:rPr lang="en-US" b="0" dirty="0"/>
              <a:t>3.  So the way of the wicked will perish.</a:t>
            </a:r>
          </a:p>
          <a:p>
            <a:pPr marL="274320" lvl="0" indent="-274320"/>
            <a:r>
              <a:rPr lang="en-US" b="0" dirty="0"/>
              <a:t>4.  By contrast, the way of the righteous will not perish because the Lord knows them and will save them.</a:t>
            </a:r>
          </a:p>
          <a:p>
            <a:pPr marL="274320" lvl="0" indent="-274320"/>
            <a:r>
              <a:rPr lang="en-US" b="0" dirty="0"/>
              <a:t>5.  We are not saved by keeping the law, but the law points out sin so we can come to Christ and receive forgiveness of our sins.</a:t>
            </a:r>
          </a:p>
          <a:p>
            <a:pPr marL="274320" lvl="0" indent="-274320"/>
            <a:r>
              <a:rPr lang="en-US" b="0" dirty="0"/>
              <a:t>6.  When we are justified by faith in Him, we can be among the congregation of the righteous that will not perish.</a:t>
            </a:r>
          </a:p>
          <a:p>
            <a:pPr marL="274320" lvl="0" indent="-274320"/>
            <a:r>
              <a:rPr lang="en-US" b="0" dirty="0"/>
              <a:t>[Go to next slide.]</a:t>
            </a:r>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17</a:t>
            </a:fld>
            <a:endParaRPr lang="en-US" dirty="0"/>
          </a:p>
        </p:txBody>
      </p:sp>
    </p:spTree>
    <p:extLst>
      <p:ext uri="{BB962C8B-B14F-4D97-AF65-F5344CB8AC3E}">
        <p14:creationId xmlns:p14="http://schemas.microsoft.com/office/powerpoint/2010/main" val="538221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altLang="en-US" b="1" dirty="0"/>
              <a:t>Q1: Let’s review again all the adjectives David uses in this psalm to describe the law of God.</a:t>
            </a:r>
          </a:p>
          <a:p>
            <a:pPr marL="274320" indent="-274320"/>
            <a:r>
              <a:rPr lang="en-US" altLang="en-US" b="0" dirty="0"/>
              <a:t>1.  God’s law is perfect, it is sure, it is right, it is pure, it is clean, it is totally true and righteous.</a:t>
            </a:r>
          </a:p>
          <a:p>
            <a:pPr marL="274320" indent="-274320"/>
            <a:endParaRPr lang="en-US" altLang="en-US" b="0" dirty="0"/>
          </a:p>
          <a:p>
            <a:pPr marL="274320" indent="-274320"/>
            <a:r>
              <a:rPr lang="en-US" altLang="en-US" b="1" dirty="0"/>
              <a:t>Q2: And what is God’s law able to do for us:</a:t>
            </a:r>
          </a:p>
          <a:p>
            <a:pPr marL="274320" indent="-274320"/>
            <a:r>
              <a:rPr lang="en-US" altLang="en-US" b="0" dirty="0"/>
              <a:t>1.  It revives our soul, it makes us wise, it rejoices our hearts, it enlightens our eyes, it endures forever.</a:t>
            </a:r>
          </a:p>
          <a:p>
            <a:pPr marL="274320" indent="-274320"/>
            <a:r>
              <a:rPr lang="en-US" altLang="en-US" b="0" dirty="0"/>
              <a:t>2.  It warns us from evil and brings great reward in obedience.</a:t>
            </a:r>
          </a:p>
          <a:p>
            <a:pPr marL="274320" indent="-274320"/>
            <a:r>
              <a:rPr lang="en-US" altLang="en-US" b="0" dirty="0"/>
              <a:t>3.  No wonder David describes God’s law as being more precious than gold and sweeter than honey. </a:t>
            </a:r>
          </a:p>
          <a:p>
            <a:pPr marL="274320" indent="-274320"/>
            <a:r>
              <a:rPr lang="en-US" altLang="en-US" b="0" dirty="0"/>
              <a:t>[Go to next slide.]</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18</a:t>
            </a:fld>
            <a:endParaRPr lang="en-US" dirty="0"/>
          </a:p>
        </p:txBody>
      </p:sp>
    </p:spTree>
    <p:extLst>
      <p:ext uri="{BB962C8B-B14F-4D97-AF65-F5344CB8AC3E}">
        <p14:creationId xmlns:p14="http://schemas.microsoft.com/office/powerpoint/2010/main" val="6325782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dirty="0"/>
              <a:t>1.  This is just a brief sampling of the many wonderful texts in the book of Psalms extoling the law of God.</a:t>
            </a:r>
          </a:p>
          <a:p>
            <a:pPr marL="274320" indent="-274320"/>
            <a:endParaRPr lang="en-US" dirty="0"/>
          </a:p>
          <a:p>
            <a:pPr marL="274320" indent="-274320"/>
            <a:r>
              <a:rPr lang="en-US" b="1" dirty="0"/>
              <a:t>Q1: What does it mean to store up God’s word in our hearts?</a:t>
            </a:r>
          </a:p>
          <a:p>
            <a:pPr marL="274320" indent="-274320"/>
            <a:r>
              <a:rPr lang="en-US" b="0" dirty="0"/>
              <a:t>1.  It points to the importance of knowing God’s word including His Law.</a:t>
            </a:r>
          </a:p>
          <a:p>
            <a:pPr marL="274320" indent="-274320"/>
            <a:r>
              <a:rPr lang="en-US" b="0" dirty="0"/>
              <a:t>2.  We could argue here that we really store God’s word in our minds.</a:t>
            </a:r>
          </a:p>
          <a:p>
            <a:pPr marL="274320" indent="-274320"/>
            <a:r>
              <a:rPr lang="en-US" b="0" dirty="0"/>
              <a:t>3.  But thinking of our hearts as the center of our emotions, we should store God’s word in a loving way that recognizes its authority in our lives and calls us to submission to its precepts.</a:t>
            </a:r>
          </a:p>
          <a:p>
            <a:pPr marL="274320" indent="-274320"/>
            <a:endParaRPr lang="en-US" b="0" dirty="0"/>
          </a:p>
          <a:p>
            <a:pPr marL="274320" indent="-274320"/>
            <a:r>
              <a:rPr lang="en-US" b="1" dirty="0"/>
              <a:t>Q2: How do we store the word of God in our hearts and minds? </a:t>
            </a:r>
          </a:p>
          <a:p>
            <a:pPr marL="274320" indent="-274320"/>
            <a:r>
              <a:rPr lang="en-US" dirty="0"/>
              <a:t>1.  We need to get into the word so the word gets into us.</a:t>
            </a:r>
          </a:p>
          <a:p>
            <a:pPr marL="274320" indent="-274320"/>
            <a:r>
              <a:rPr lang="en-US" dirty="0"/>
              <a:t>2.  We need to hear the word, read the word, preach the word, teach the word, understand what it says and what it means and how to live in its light.</a:t>
            </a:r>
          </a:p>
          <a:p>
            <a:pPr marL="274320" indent="-274320"/>
            <a:r>
              <a:rPr lang="en-US" dirty="0"/>
              <a:t>3.  Study the word; pray it in; live it out!</a:t>
            </a:r>
          </a:p>
          <a:p>
            <a:pPr marL="274320" indent="-274320"/>
            <a:r>
              <a:rPr lang="en-US" dirty="0"/>
              <a:t>4.  Walk in the light of the word.</a:t>
            </a:r>
          </a:p>
          <a:p>
            <a:pPr marL="274320" indent="-274320"/>
            <a:r>
              <a:rPr lang="en-US" dirty="0"/>
              <a:t>5.  Let it influence your life.</a:t>
            </a:r>
          </a:p>
          <a:p>
            <a:pPr marL="274320" indent="-274320"/>
            <a:r>
              <a:rPr lang="en-US" dirty="0"/>
              <a:t>6.  Meditate upon it.  Recite it.  Memorize it. Live it.</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19</a:t>
            </a:fld>
            <a:endParaRPr lang="en-US" dirty="0"/>
          </a:p>
        </p:txBody>
      </p:sp>
    </p:spTree>
    <p:extLst>
      <p:ext uri="{BB962C8B-B14F-4D97-AF65-F5344CB8AC3E}">
        <p14:creationId xmlns:p14="http://schemas.microsoft.com/office/powerpoint/2010/main" val="14530875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What two groups do we see here when judgment is poured out?</a:t>
            </a:r>
          </a:p>
          <a:p>
            <a:pPr marL="274320" indent="-274320"/>
            <a:r>
              <a:rPr lang="en-US" b="0" dirty="0"/>
              <a:t>1.  There are only two groups in the judgment: the wicked and the righteous.</a:t>
            </a:r>
          </a:p>
          <a:p>
            <a:pPr marL="274320" indent="-274320"/>
            <a:r>
              <a:rPr lang="en-US" b="0" dirty="0"/>
              <a:t>2.  These two groups see a very different result in the judgment.</a:t>
            </a:r>
          </a:p>
          <a:p>
            <a:pPr marL="274320" indent="-274320"/>
            <a:r>
              <a:rPr lang="en-US" b="0" dirty="0"/>
              <a:t>3.  The wicked are cut off, and the righteous are lifted up.</a:t>
            </a:r>
          </a:p>
          <a:p>
            <a:pPr marL="274320" indent="-274320"/>
            <a:endParaRPr lang="en-US" b="0" dirty="0"/>
          </a:p>
          <a:p>
            <a:pPr marL="274320" indent="-274320"/>
            <a:r>
              <a:rPr lang="en-US" b="1" dirty="0"/>
              <a:t>Q2: How do we get from the wicked group to the righteous group?</a:t>
            </a:r>
          </a:p>
          <a:p>
            <a:pPr marL="274320" indent="-274320"/>
            <a:r>
              <a:rPr lang="en-US" b="0" dirty="0"/>
              <a:t>1.  We all start out in the wicked group.</a:t>
            </a:r>
          </a:p>
          <a:p>
            <a:pPr marL="274320" indent="-274320"/>
            <a:r>
              <a:rPr lang="en-US" b="0" dirty="0"/>
              <a:t>2.  Paul writes this in Romans 3:</a:t>
            </a:r>
          </a:p>
          <a:p>
            <a:pPr marL="274320" indent="-274320"/>
            <a:r>
              <a:rPr lang="en-US" b="1" dirty="0"/>
              <a:t>Romans 3:10, 23 KJV</a:t>
            </a:r>
            <a:r>
              <a:rPr lang="en-US" b="0" dirty="0"/>
              <a:t> - As it is written, There is none righteous, no, not one: ... 23 For all have sinned, and come short of the glory of God;</a:t>
            </a:r>
          </a:p>
          <a:p>
            <a:pPr marL="274320" indent="-274320"/>
            <a:r>
              <a:rPr lang="en-US" b="0" dirty="0"/>
              <a:t>3.  But God has an everlasting covenant resulting in the everlasting Gospel.</a:t>
            </a:r>
          </a:p>
          <a:p>
            <a:pPr marL="274320" indent="-274320"/>
            <a:r>
              <a:rPr lang="en-US" b="0" dirty="0"/>
              <a:t>4.  And the everlasting Gospel is that </a:t>
            </a:r>
          </a:p>
          <a:p>
            <a:pPr marL="274320" indent="-274320"/>
            <a:r>
              <a:rPr lang="en-US" b="1" dirty="0"/>
              <a:t>1 Corinthians 15:3-4 KJV</a:t>
            </a:r>
            <a:r>
              <a:rPr lang="en-US" b="0" dirty="0"/>
              <a:t> - 3 …Christ died for our sins according to the scriptures; </a:t>
            </a:r>
            <a:r>
              <a:rPr lang="en-US" b="0" baseline="30000" dirty="0"/>
              <a:t>4</a:t>
            </a:r>
            <a:r>
              <a:rPr lang="en-US" b="0" dirty="0"/>
              <a:t> And that he was buried, and that he rose again the third day according to the scriptures:</a:t>
            </a:r>
          </a:p>
          <a:p>
            <a:pPr marL="274320" indent="-274320"/>
            <a:r>
              <a:rPr lang="en-US" b="0" dirty="0"/>
              <a:t>5.  And so: </a:t>
            </a:r>
          </a:p>
          <a:p>
            <a:pPr marL="274320" indent="-274320"/>
            <a:r>
              <a:rPr lang="en-US" b="1" dirty="0"/>
              <a:t>1 John 1:9 KJV </a:t>
            </a:r>
            <a:r>
              <a:rPr lang="en-US" b="0" dirty="0"/>
              <a:t>- 9 If we confess our sins, he is faithful and just to forgive us our sins, and to cleanse us from all unrighteousness.</a:t>
            </a:r>
          </a:p>
          <a:p>
            <a:pPr marL="274320" indent="-274320"/>
            <a:r>
              <a:rPr lang="en-US" b="0" dirty="0"/>
              <a:t>6.  It is justification by faith in the shed blood of Jesus for the forgiveness of sins and eternal life with God that moves us from the wicked group to the righteous group.</a:t>
            </a:r>
          </a:p>
          <a:p>
            <a:pPr marL="274320" indent="-274320"/>
            <a:r>
              <a:rPr lang="en-US" b="0" dirty="0"/>
              <a:t>7.  And the righteousness we have in the righteous group is not our own, but the righteousness that comes from God imputed to our account.</a:t>
            </a:r>
          </a:p>
          <a:p>
            <a:pPr marL="274320" indent="-274320"/>
            <a:r>
              <a:rPr lang="en-US" b="0" dirty="0"/>
              <a:t>8.  So David can write in Ps 139:</a:t>
            </a:r>
          </a:p>
          <a:p>
            <a:pPr marL="274320" indent="-274320"/>
            <a:r>
              <a:rPr lang="en-US" b="1" dirty="0"/>
              <a:t>Psalm 139:23-24 KJV</a:t>
            </a:r>
            <a:r>
              <a:rPr lang="en-US" b="0" dirty="0"/>
              <a:t> - 23 Search me, O God, and know my heart: try me, and know my thoughts: 24 And see if there be any wicked way in me, and lead me in the way everlasting.</a:t>
            </a:r>
          </a:p>
          <a:p>
            <a:pPr marL="274320" indent="-274320"/>
            <a:r>
              <a:rPr lang="en-US" b="0" dirty="0"/>
              <a:t>9.  When we are trusting in Jesus for our forgiveness, we do not have to worry about the judgment.</a:t>
            </a:r>
          </a:p>
          <a:p>
            <a:pPr marL="274320" indent="-274320"/>
            <a:r>
              <a:rPr lang="en-US" b="0" dirty="0"/>
              <a:t>10. The judgment for the redeemed is good news.</a:t>
            </a:r>
          </a:p>
          <a:p>
            <a:pPr marL="274320" indent="-274320"/>
            <a:r>
              <a:rPr lang="en-US" b="0" dirty="0"/>
              <a:t>11. It brings vindication of the saints and eternal life in the kingdom of God.</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20</a:t>
            </a:fld>
            <a:endParaRPr lang="en-US" dirty="0"/>
          </a:p>
        </p:txBody>
      </p:sp>
    </p:spTree>
    <p:extLst>
      <p:ext uri="{BB962C8B-B14F-4D97-AF65-F5344CB8AC3E}">
        <p14:creationId xmlns:p14="http://schemas.microsoft.com/office/powerpoint/2010/main" val="4059618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eaLnBrk="1" hangingPunct="1">
              <a:lnSpc>
                <a:spcPct val="80000"/>
              </a:lnSpc>
              <a:defRPr/>
            </a:pPr>
            <a:r>
              <a:rPr lang="en-US" b="1" dirty="0"/>
              <a:t>B2:</a:t>
            </a:r>
          </a:p>
          <a:p>
            <a:pPr marL="274320" indent="-274320" eaLnBrk="1" hangingPunct="1">
              <a:lnSpc>
                <a:spcPct val="80000"/>
              </a:lnSpc>
              <a:defRPr/>
            </a:pPr>
            <a:r>
              <a:rPr lang="en-US" b="0" dirty="0"/>
              <a:t>1.  This is the title of our lesson this week and also the first three words of this Psalm.</a:t>
            </a:r>
          </a:p>
          <a:p>
            <a:pPr marL="274320" indent="-274320" eaLnBrk="1" hangingPunct="1">
              <a:lnSpc>
                <a:spcPct val="80000"/>
              </a:lnSpc>
              <a:defRPr/>
            </a:pPr>
            <a:r>
              <a:rPr lang="en-US" b="0" dirty="0"/>
              <a:t>2.  When we think of someone who reigns we think of a king who is the ultimate authority in the kingdom over which he is king.</a:t>
            </a:r>
          </a:p>
          <a:p>
            <a:pPr marL="274320" indent="-274320" eaLnBrk="1" hangingPunct="1">
              <a:lnSpc>
                <a:spcPct val="80000"/>
              </a:lnSpc>
              <a:defRPr/>
            </a:pPr>
            <a:r>
              <a:rPr lang="en-US" b="0" dirty="0"/>
              <a:t>3.  To reign means </a:t>
            </a:r>
            <a:r>
              <a:rPr lang="en-US" b="0" i="0" dirty="0">
                <a:solidFill>
                  <a:srgbClr val="4D5156"/>
                </a:solidFill>
                <a:effectLst/>
                <a:latin typeface="Roboto" panose="02000000000000000000" pitchFamily="2" charset="0"/>
              </a:rPr>
              <a:t>“to rule with sovereign power or authority.”</a:t>
            </a:r>
            <a:endParaRPr lang="en-US" b="0" dirty="0"/>
          </a:p>
          <a:p>
            <a:pPr marL="274320" indent="-274320" eaLnBrk="1" hangingPunct="1">
              <a:lnSpc>
                <a:spcPct val="80000"/>
              </a:lnSpc>
              <a:defRPr/>
            </a:pPr>
            <a:r>
              <a:rPr lang="en-US" b="0" dirty="0"/>
              <a:t>4.  Here the psalmist sees the Lord as the ultimate authority ruling with ultimate power over His kingdom, the universe that He created.</a:t>
            </a:r>
          </a:p>
          <a:p>
            <a:pPr marL="274320" indent="-274320" eaLnBrk="1" hangingPunct="1">
              <a:lnSpc>
                <a:spcPct val="80000"/>
              </a:lnSpc>
              <a:defRPr/>
            </a:pPr>
            <a:endParaRPr lang="en-US" b="0" dirty="0"/>
          </a:p>
          <a:p>
            <a:pPr marL="274320" indent="-274320" eaLnBrk="1" hangingPunct="1">
              <a:lnSpc>
                <a:spcPct val="80000"/>
              </a:lnSpc>
              <a:defRPr/>
            </a:pPr>
            <a:r>
              <a:rPr lang="en-US" b="1" dirty="0"/>
              <a:t>B3:</a:t>
            </a:r>
          </a:p>
          <a:p>
            <a:pPr marL="274320" indent="-274320" eaLnBrk="1" hangingPunct="1">
              <a:lnSpc>
                <a:spcPct val="80000"/>
              </a:lnSpc>
              <a:defRPr/>
            </a:pPr>
            <a:r>
              <a:rPr lang="en-US" b="0" dirty="0"/>
              <a:t>1.  When we see “LORD” in all caps, we know that it is the translation of the proper name for God, YHWH in Hebrew which we pronounce Yahweh.</a:t>
            </a:r>
          </a:p>
          <a:p>
            <a:pPr marL="274320" indent="-274320" eaLnBrk="1" hangingPunct="1">
              <a:lnSpc>
                <a:spcPct val="80000"/>
              </a:lnSpc>
              <a:defRPr/>
            </a:pPr>
            <a:r>
              <a:rPr lang="en-US" b="0" dirty="0"/>
              <a:t>2.  This is referred to by theologians as the tetragrammaton meaning four letters.  </a:t>
            </a:r>
          </a:p>
          <a:p>
            <a:pPr marL="274320" indent="-274320" eaLnBrk="1" hangingPunct="1">
              <a:lnSpc>
                <a:spcPct val="80000"/>
              </a:lnSpc>
              <a:defRPr/>
            </a:pPr>
            <a:r>
              <a:rPr lang="en-US" b="0" dirty="0"/>
              <a:t>3.  The Hebrews believed that this proper name of God was so holy that they dared not even pronounce it, so that tradition is brought over into the English translations by LORD in all caps.</a:t>
            </a:r>
          </a:p>
          <a:p>
            <a:pPr marL="274320" indent="-274320" eaLnBrk="1" hangingPunct="1">
              <a:lnSpc>
                <a:spcPct val="80000"/>
              </a:lnSpc>
              <a:defRPr/>
            </a:pPr>
            <a:r>
              <a:rPr lang="en-US" b="0" dirty="0"/>
              <a:t>4.  The name Yahweh is derived from the Hebrew word meaning “to be.”</a:t>
            </a:r>
          </a:p>
          <a:p>
            <a:pPr marL="274320" indent="-274320" eaLnBrk="1" hangingPunct="1">
              <a:lnSpc>
                <a:spcPct val="80000"/>
              </a:lnSpc>
              <a:defRPr/>
            </a:pPr>
            <a:r>
              <a:rPr lang="en-US" b="0" dirty="0"/>
              <a:t>5.  So this proper name of God is equivalent to saying “I AM.”</a:t>
            </a:r>
          </a:p>
          <a:p>
            <a:pPr marL="274320" indent="-274320" eaLnBrk="1" hangingPunct="1">
              <a:lnSpc>
                <a:spcPct val="80000"/>
              </a:lnSpc>
              <a:defRPr/>
            </a:pPr>
            <a:r>
              <a:rPr lang="en-US" b="0" dirty="0"/>
              <a:t>6.  Remember when God called Moses, Moses asked God what His name was and this was God’s response:</a:t>
            </a:r>
          </a:p>
          <a:p>
            <a:pPr marL="274320" indent="-274320" eaLnBrk="1" hangingPunct="1">
              <a:lnSpc>
                <a:spcPct val="80000"/>
              </a:lnSpc>
              <a:defRPr/>
            </a:pPr>
            <a:r>
              <a:rPr lang="en-US" b="1" dirty="0"/>
              <a:t>Exodus 3:14-15 ESV</a:t>
            </a:r>
            <a:r>
              <a:rPr lang="en-US" b="0" dirty="0"/>
              <a:t> - God said to Moses, "I AM WHO I AM." And he said, "Say this to the people of Israel: 'I AM has sent me to you.'" 15 God also said to Moses, "Say this to the people of Israel: 'The LORD, the God of your fathers, the God of Abraham, the God of Isaac, and the God of Jacob, has sent me to you.' This is my name forever, and thus I am to be remembered throughout all generations.</a:t>
            </a:r>
          </a:p>
          <a:p>
            <a:pPr marL="274320" indent="-274320" eaLnBrk="1" hangingPunct="1">
              <a:lnSpc>
                <a:spcPct val="80000"/>
              </a:lnSpc>
              <a:defRPr/>
            </a:pPr>
            <a:r>
              <a:rPr lang="en-US" b="0" dirty="0"/>
              <a:t>7.  So God’s proper name is Yahweh, which means I AM.</a:t>
            </a:r>
          </a:p>
          <a:p>
            <a:pPr marL="274320" indent="-274320" eaLnBrk="1" hangingPunct="1">
              <a:lnSpc>
                <a:spcPct val="80000"/>
              </a:lnSpc>
              <a:defRPr/>
            </a:pPr>
            <a:r>
              <a:rPr lang="en-US" b="0" dirty="0"/>
              <a:t>8.  In other words, God is the self-existent, eternal, ever-present God without beginning or end.</a:t>
            </a:r>
          </a:p>
          <a:p>
            <a:pPr marL="274320" indent="-274320" eaLnBrk="1" hangingPunct="1">
              <a:lnSpc>
                <a:spcPct val="80000"/>
              </a:lnSpc>
              <a:defRPr/>
            </a:pPr>
            <a:endParaRPr lang="en-US" b="0" dirty="0"/>
          </a:p>
          <a:p>
            <a:pPr marL="274320" indent="-274320" eaLnBrk="1" hangingPunct="1">
              <a:lnSpc>
                <a:spcPct val="80000"/>
              </a:lnSpc>
              <a:defRPr/>
            </a:pPr>
            <a:r>
              <a:rPr lang="en-US" b="1" dirty="0"/>
              <a:t>B4:</a:t>
            </a:r>
            <a:r>
              <a:rPr lang="en-US" b="0" dirty="0"/>
              <a:t> </a:t>
            </a:r>
          </a:p>
          <a:p>
            <a:pPr marL="274320" indent="-274320" eaLnBrk="1" hangingPunct="1">
              <a:lnSpc>
                <a:spcPct val="80000"/>
              </a:lnSpc>
              <a:defRPr/>
            </a:pPr>
            <a:r>
              <a:rPr lang="en-US" b="0" dirty="0"/>
              <a:t>1.  Majesty conveys the idea of royalty, splendor, stateliness, dignity, sovereign power, glory, something worthy of exaltation and praise. </a:t>
            </a:r>
          </a:p>
          <a:p>
            <a:pPr marL="274320" indent="-274320" eaLnBrk="1" hangingPunct="1">
              <a:lnSpc>
                <a:spcPct val="80000"/>
              </a:lnSpc>
              <a:defRPr/>
            </a:pPr>
            <a:r>
              <a:rPr lang="en-US" b="0" dirty="0"/>
              <a:t>2.  This goes along with the Lord reigning.</a:t>
            </a:r>
          </a:p>
          <a:p>
            <a:pPr marL="274320" indent="-274320" eaLnBrk="1" hangingPunct="1">
              <a:lnSpc>
                <a:spcPct val="80000"/>
              </a:lnSpc>
              <a:defRPr/>
            </a:pPr>
            <a:r>
              <a:rPr lang="en-US" b="0" dirty="0"/>
              <a:t>3.  Often kings are addressed as “Your majesty.”</a:t>
            </a:r>
          </a:p>
          <a:p>
            <a:pPr marL="274320" indent="-274320" eaLnBrk="1" hangingPunct="1">
              <a:lnSpc>
                <a:spcPct val="80000"/>
              </a:lnSpc>
              <a:defRPr/>
            </a:pPr>
            <a:r>
              <a:rPr lang="en-US" b="0" dirty="0"/>
              <a:t>4.  The Lord reigns in a majestic way over the kingdom He has created.</a:t>
            </a:r>
          </a:p>
          <a:p>
            <a:pPr marL="274320" indent="-274320" eaLnBrk="1" hangingPunct="1">
              <a:lnSpc>
                <a:spcPct val="80000"/>
              </a:lnSpc>
              <a:defRPr/>
            </a:pPr>
            <a:endParaRPr lang="en-US" b="0" dirty="0"/>
          </a:p>
          <a:p>
            <a:pPr marL="274320" indent="-274320" eaLnBrk="1" hangingPunct="1">
              <a:lnSpc>
                <a:spcPct val="80000"/>
              </a:lnSpc>
              <a:defRPr/>
            </a:pPr>
            <a:r>
              <a:rPr lang="en-US" b="1" dirty="0"/>
              <a:t>B5:</a:t>
            </a:r>
          </a:p>
          <a:p>
            <a:pPr marL="274320" indent="-274320" eaLnBrk="1" hangingPunct="1">
              <a:lnSpc>
                <a:spcPct val="80000"/>
              </a:lnSpc>
              <a:defRPr/>
            </a:pPr>
            <a:r>
              <a:rPr lang="en-US" b="0" dirty="0"/>
              <a:t>1.  The psalmist ends this verse by saying the world is established firm and secure.</a:t>
            </a:r>
          </a:p>
          <a:p>
            <a:pPr marL="274320" indent="-274320" eaLnBrk="1" hangingPunct="1">
              <a:lnSpc>
                <a:spcPct val="80000"/>
              </a:lnSpc>
              <a:defRPr/>
            </a:pPr>
            <a:r>
              <a:rPr lang="en-US" b="0" dirty="0"/>
              <a:t>2.  The NKJV says the world is established so that it cannot be moved.</a:t>
            </a:r>
          </a:p>
          <a:p>
            <a:pPr marL="274320" indent="-274320" eaLnBrk="1" hangingPunct="1">
              <a:lnSpc>
                <a:spcPct val="80000"/>
              </a:lnSpc>
              <a:defRPr/>
            </a:pPr>
            <a:r>
              <a:rPr lang="en-US" b="0" dirty="0"/>
              <a:t>3.  We can have every confidence that if the Lord established the world, He will not lose control of it.</a:t>
            </a:r>
          </a:p>
          <a:p>
            <a:pPr marL="274320" marR="0" lvl="0" indent="-274320" algn="l" defTabSz="914400" rtl="0" eaLnBrk="1" fontAlgn="base" latinLnBrk="0" hangingPunct="1">
              <a:lnSpc>
                <a:spcPct val="80000"/>
              </a:lnSpc>
              <a:spcBef>
                <a:spcPct val="30000"/>
              </a:spcBef>
              <a:spcAft>
                <a:spcPct val="0"/>
              </a:spcAft>
              <a:buClrTx/>
              <a:buSzTx/>
              <a:buFontTx/>
              <a:buNone/>
              <a:tabLst/>
              <a:defRPr/>
            </a:pPr>
            <a:r>
              <a:rPr lang="en-US" b="0" dirty="0"/>
              <a:t>4.  It will not spiral out of control but will remain firmly and securely in His grip.</a:t>
            </a:r>
          </a:p>
          <a:p>
            <a:pPr marL="274320" indent="-274320" eaLnBrk="1" hangingPunct="1">
              <a:lnSpc>
                <a:spcPct val="80000"/>
              </a:lnSpc>
              <a:defRPr/>
            </a:pPr>
            <a:r>
              <a:rPr lang="en-US" b="0" dirty="0"/>
              <a:t>5.  Even if sin and rebellion have caused a detour in God’s perfect plan, He is working out His plan of redemption and restoration.</a:t>
            </a:r>
          </a:p>
          <a:p>
            <a:pPr marL="274320" indent="-274320" eaLnBrk="1" hangingPunct="1">
              <a:lnSpc>
                <a:spcPct val="80000"/>
              </a:lnSpc>
              <a:defRPr/>
            </a:pPr>
            <a:r>
              <a:rPr lang="en-US" b="0" dirty="0"/>
              <a:t>6.  And we can be sure His plans include hope and a future for us.  (</a:t>
            </a:r>
            <a:r>
              <a:rPr lang="en-US" b="0" dirty="0" err="1"/>
              <a:t>Jer</a:t>
            </a:r>
            <a:r>
              <a:rPr lang="en-US" b="0" dirty="0"/>
              <a:t> 29:11)</a:t>
            </a:r>
          </a:p>
          <a:p>
            <a:pPr marL="274320" indent="-274320" eaLnBrk="1" hangingPunct="1">
              <a:lnSpc>
                <a:spcPct val="80000"/>
              </a:lnSpc>
              <a:defRPr/>
            </a:pP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787233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What covenant does the psalmist point to in this passage?</a:t>
            </a:r>
          </a:p>
          <a:p>
            <a:pPr marL="274320" indent="-274320"/>
            <a:r>
              <a:rPr lang="en-US" dirty="0"/>
              <a:t>1.  This is the covenant with Abraham, confirmed to Isaac and Jacob.</a:t>
            </a:r>
          </a:p>
          <a:p>
            <a:pPr marL="274320" indent="-274320"/>
            <a:r>
              <a:rPr lang="en-US" dirty="0"/>
              <a:t>2.  It was a covenant that gave the land of Canaan to Abraham and his descendants through Isaac.</a:t>
            </a:r>
          </a:p>
          <a:p>
            <a:pPr marL="274320" indent="-274320"/>
            <a:r>
              <a:rPr lang="en-US" dirty="0"/>
              <a:t>3.  It was a covenant in which all nations of the world would be blessed through Abraham’s seed, meaning Christ.</a:t>
            </a:r>
          </a:p>
          <a:p>
            <a:pPr marL="274320" indent="-274320"/>
            <a:r>
              <a:rPr lang="en-US" dirty="0"/>
              <a:t>4.  And it is through the Christian church now that the gospel of the Lord Jesus is being carried to every nation, kindred, tongue and people.</a:t>
            </a:r>
          </a:p>
          <a:p>
            <a:pPr marL="274320" indent="-274320"/>
            <a:r>
              <a:rPr lang="en-US" dirty="0"/>
              <a:t>5.  We are spiritual Israel, serving God as Abraham’s seed.</a:t>
            </a:r>
          </a:p>
          <a:p>
            <a:pPr marL="274320" indent="-274320"/>
            <a:r>
              <a:rPr lang="en-US" dirty="0"/>
              <a:t>6.  Paul wrote in:</a:t>
            </a:r>
          </a:p>
          <a:p>
            <a:pPr marL="274320" indent="-274320"/>
            <a:r>
              <a:rPr lang="en-US" b="1" dirty="0"/>
              <a:t>Galatians 3:29 ESV </a:t>
            </a:r>
            <a:r>
              <a:rPr lang="en-US" dirty="0"/>
              <a:t>- 29 And if you are Christ's, then you are Abraham's offspring, heirs according to promise.</a:t>
            </a:r>
          </a:p>
          <a:p>
            <a:pPr marL="274320" indent="-274320"/>
            <a:r>
              <a:rPr lang="en-US" dirty="0"/>
              <a:t>7.  But the Abrahamic covenant was a covenant of service, not a covenant of salvation.</a:t>
            </a:r>
          </a:p>
          <a:p>
            <a:pPr marL="274320" indent="-274320"/>
            <a:r>
              <a:rPr lang="en-US" dirty="0"/>
              <a:t>8.  And if God is faithful to the Abrahamic covenant, how much more will He be faithful to the everlasting covenant, which </a:t>
            </a:r>
            <a:r>
              <a:rPr lang="en-US" b="1" dirty="0"/>
              <a:t>is</a:t>
            </a:r>
            <a:r>
              <a:rPr lang="en-US" dirty="0"/>
              <a:t> a covenant of salvation.</a:t>
            </a:r>
          </a:p>
          <a:p>
            <a:pPr marL="274320" indent="-274320"/>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21</a:t>
            </a:fld>
            <a:endParaRPr lang="en-US" dirty="0"/>
          </a:p>
        </p:txBody>
      </p:sp>
    </p:spTree>
    <p:extLst>
      <p:ext uri="{BB962C8B-B14F-4D97-AF65-F5344CB8AC3E}">
        <p14:creationId xmlns:p14="http://schemas.microsoft.com/office/powerpoint/2010/main" val="32422223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Whose blood ratified the eternal or everlasting covenant?</a:t>
            </a:r>
          </a:p>
          <a:p>
            <a:pPr marL="274320" indent="-274320"/>
            <a:r>
              <a:rPr lang="en-US" dirty="0"/>
              <a:t>1.  It was the blood of Jesus, the great Shepherd of the sheep.</a:t>
            </a:r>
          </a:p>
          <a:p>
            <a:pPr marL="274320" indent="-274320"/>
            <a:r>
              <a:rPr lang="en-US" dirty="0"/>
              <a:t>2.  So the everlasting covenant is the New Covenant of salvation ratified by the blood of Jesus on the cross of Calvary.</a:t>
            </a:r>
          </a:p>
          <a:p>
            <a:pPr marL="274320" indent="-274320"/>
            <a:r>
              <a:rPr lang="en-US" dirty="0"/>
              <a:t>3.  And it is because God is faithful to this covenant of salvation that our sins can be forgiven by confessing them and trusting in the blood of Jesus to forgive our sins and give us His righteousness.</a:t>
            </a:r>
          </a:p>
          <a:p>
            <a:pPr marL="274320" indent="-274320"/>
            <a:r>
              <a:rPr lang="en-US" dirty="0"/>
              <a:t>4.  We have studied the everlasting covenant in previous lessons.</a:t>
            </a:r>
          </a:p>
          <a:p>
            <a:pPr marL="274320" indent="-274320"/>
            <a:r>
              <a:rPr lang="en-US" dirty="0"/>
              <a:t>5.  What we concluded was that there was an everlasting covenant made between God the Father and God the Son before the world began…</a:t>
            </a:r>
          </a:p>
          <a:p>
            <a:pPr marL="274320" indent="-274320"/>
            <a:r>
              <a:rPr lang="en-US" dirty="0"/>
              <a:t>6.  That if mankind should fall into sin, the Son would come as man to live in obedience to the Father and die for our sins.</a:t>
            </a:r>
          </a:p>
          <a:p>
            <a:pPr marL="274320" indent="-274320"/>
            <a:r>
              <a:rPr lang="en-US" dirty="0"/>
              <a:t>7.  He would become our substitute to bear our sins and give us His righteousness.</a:t>
            </a:r>
          </a:p>
          <a:p>
            <a:pPr marL="274320" indent="-274320"/>
            <a:r>
              <a:rPr lang="en-US" dirty="0"/>
              <a:t>8.  That covenant was made in the courts of heaven before the foundation of the world.</a:t>
            </a:r>
          </a:p>
          <a:p>
            <a:pPr marL="274320" indent="-274320"/>
            <a:r>
              <a:rPr lang="en-US" dirty="0"/>
              <a:t>9.  And because God is faithful to that covenant our sins can be laid on Jesus our Substitute, and His righteousness can be laid on us.</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22</a:t>
            </a:fld>
            <a:endParaRPr lang="en-US" dirty="0"/>
          </a:p>
        </p:txBody>
      </p:sp>
    </p:spTree>
    <p:extLst>
      <p:ext uri="{BB962C8B-B14F-4D97-AF65-F5344CB8AC3E}">
        <p14:creationId xmlns:p14="http://schemas.microsoft.com/office/powerpoint/2010/main" val="950019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3</a:t>
            </a:fld>
            <a:endParaRPr lang="en-US" dirty="0"/>
          </a:p>
        </p:txBody>
      </p:sp>
    </p:spTree>
    <p:extLst>
      <p:ext uri="{BB962C8B-B14F-4D97-AF65-F5344CB8AC3E}">
        <p14:creationId xmlns:p14="http://schemas.microsoft.com/office/powerpoint/2010/main" val="4279383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 </a:t>
            </a:r>
          </a:p>
          <a:p>
            <a:pPr marL="274320" indent="-274320"/>
            <a:r>
              <a:rPr lang="en-US" b="0" dirty="0"/>
              <a:t>[See notes on linked slide.]</a:t>
            </a:r>
          </a:p>
          <a:p>
            <a:pPr marL="274320" indent="-274320"/>
            <a:endParaRPr lang="en-US" b="0" dirty="0"/>
          </a:p>
          <a:p>
            <a:pPr marL="274320" indent="-274320"/>
            <a:r>
              <a:rPr lang="en-US" b="1" dirty="0"/>
              <a:t>B2: </a:t>
            </a:r>
          </a:p>
          <a:p>
            <a:pPr marL="274320" indent="-274320"/>
            <a:r>
              <a:rPr lang="en-US" b="0" dirty="0"/>
              <a:t>[See notes on linked slide.]</a:t>
            </a:r>
          </a:p>
          <a:p>
            <a:pPr marL="274320" indent="-274320"/>
            <a:endParaRPr lang="en-US" b="0" dirty="0"/>
          </a:p>
          <a:p>
            <a:pPr marL="274320" indent="-274320"/>
            <a:r>
              <a:rPr lang="en-US" b="1" dirty="0"/>
              <a:t>B3: </a:t>
            </a:r>
          </a:p>
          <a:p>
            <a:pPr marL="274320" indent="-274320"/>
            <a:r>
              <a:rPr lang="en-US" b="0" dirty="0"/>
              <a:t>1.  All scientists today believe that the universe had a beginning.</a:t>
            </a:r>
          </a:p>
          <a:p>
            <a:pPr marL="274320" indent="-274320"/>
            <a:r>
              <a:rPr lang="en-US" b="0" dirty="0"/>
              <a:t>2.  And everything that has a beginning has a cause: This is the Law of Cause and Effect.</a:t>
            </a:r>
          </a:p>
          <a:p>
            <a:pPr marL="274320" indent="-274320"/>
            <a:r>
              <a:rPr lang="en-US" b="0" dirty="0"/>
              <a:t>3.  Creation needs a cause; it needs a Creator.</a:t>
            </a:r>
          </a:p>
          <a:p>
            <a:pPr marL="274320" indent="-274320"/>
            <a:r>
              <a:rPr lang="en-US" b="0" dirty="0"/>
              <a:t>4.  It can no more create itself than we can create ourself.</a:t>
            </a:r>
          </a:p>
          <a:p>
            <a:pPr marL="274320" indent="-274320"/>
            <a:r>
              <a:rPr lang="en-US" b="0" dirty="0"/>
              <a:t>5.  Time, space, and random events are an insufficient cause for the complexity and order of the universe we observe.</a:t>
            </a:r>
          </a:p>
          <a:p>
            <a:pPr marL="274320" indent="-274320"/>
            <a:r>
              <a:rPr lang="en-US" b="0" dirty="0"/>
              <a:t>6.  In fact, time, space, and events are created things; they are not properties of nothingness!</a:t>
            </a:r>
          </a:p>
          <a:p>
            <a:pPr marL="274320" indent="-274320"/>
            <a:r>
              <a:rPr lang="en-US" b="0" dirty="0"/>
              <a:t>7.  The evolutionist Carl Sagan has estimated that the information content of a single cell is equivalent to 100 million pages of the Encyclopedia Britannica (about 10</a:t>
            </a:r>
            <a:r>
              <a:rPr lang="en-US" b="0" baseline="30000" dirty="0"/>
              <a:t>12</a:t>
            </a:r>
            <a:r>
              <a:rPr lang="en-US" b="0" baseline="0" dirty="0"/>
              <a:t> bits)</a:t>
            </a:r>
            <a:r>
              <a:rPr lang="en-US" b="0" dirty="0"/>
              <a:t>.  </a:t>
            </a:r>
          </a:p>
          <a:p>
            <a:pPr marL="274320" indent="-274320"/>
            <a:r>
              <a:rPr lang="en-US" b="0" dirty="0"/>
              <a:t>8.  Where does information come from?</a:t>
            </a:r>
          </a:p>
          <a:p>
            <a:pPr marL="274320" indent="-274320"/>
            <a:r>
              <a:rPr lang="en-US" b="0" dirty="0"/>
              <a:t>9.  Can complex information arise from random events?</a:t>
            </a:r>
          </a:p>
          <a:p>
            <a:pPr marL="274320" indent="-274320"/>
            <a:r>
              <a:rPr lang="en-US" b="0" dirty="0"/>
              <a:t>10. How long would it take a monkey typing on a keyboard to produce the Gettysburg Address (only 268 words)?</a:t>
            </a:r>
          </a:p>
          <a:p>
            <a:pPr marL="274320" indent="-274320"/>
            <a:r>
              <a:rPr lang="en-US" b="0" dirty="0"/>
              <a:t>11. The DNA in our cells contains all the information to produce all the enzymes and proteins of life.</a:t>
            </a:r>
          </a:p>
          <a:p>
            <a:pPr marL="274320" indent="-274320"/>
            <a:r>
              <a:rPr lang="en-US" b="0" dirty="0"/>
              <a:t>12. Complex information does not arise by random events.</a:t>
            </a:r>
          </a:p>
          <a:p>
            <a:pPr marL="274320" indent="-274320"/>
            <a:r>
              <a:rPr lang="en-US" b="0" dirty="0"/>
              <a:t>13. It requires an intelligent source.</a:t>
            </a:r>
          </a:p>
          <a:p>
            <a:pPr marL="274320" indent="-274320"/>
            <a:r>
              <a:rPr lang="en-US" b="0" dirty="0"/>
              <a:t>14. The DNA must be arranged in just the right way in order for it to be useful.</a:t>
            </a:r>
          </a:p>
          <a:p>
            <a:pPr marL="274320" indent="-274320"/>
            <a:r>
              <a:rPr lang="en-US" b="0" dirty="0"/>
              <a:t>15. There are many other evidences that indicate that time and chance cannot explain the order we observe in our universe.</a:t>
            </a:r>
          </a:p>
          <a:p>
            <a:pPr marL="274320" indent="-274320"/>
            <a:r>
              <a:rPr lang="en-US" b="0" dirty="0"/>
              <a:t>16.  Just to name some:</a:t>
            </a:r>
          </a:p>
          <a:p>
            <a:pPr lvl="1"/>
            <a:r>
              <a:rPr lang="en-US" altLang="en-US" dirty="0">
                <a:latin typeface="Arial" panose="020B0604020202020204" pitchFamily="34" charset="0"/>
              </a:rPr>
              <a:t>1.  The Law of Cause and Effect.</a:t>
            </a:r>
          </a:p>
          <a:p>
            <a:pPr lvl="1"/>
            <a:r>
              <a:rPr lang="en-US" altLang="en-US" dirty="0">
                <a:latin typeface="Arial" panose="020B0604020202020204" pitchFamily="34" charset="0"/>
              </a:rPr>
              <a:t>2.  The fine-tuned physical constants of the universe (Example: Cosmological constant is accurate to 1 part in 10</a:t>
            </a:r>
            <a:r>
              <a:rPr lang="en-US" altLang="en-US" baseline="30000" dirty="0">
                <a:latin typeface="Arial" panose="020B0604020202020204" pitchFamily="34" charset="0"/>
              </a:rPr>
              <a:t>120</a:t>
            </a:r>
            <a:r>
              <a:rPr lang="en-US" altLang="en-US" baseline="0" dirty="0">
                <a:latin typeface="Arial" panose="020B0604020202020204" pitchFamily="34" charset="0"/>
              </a:rPr>
              <a:t>.  Slightly larger and the universe would fly apart; slightly smaller and it would collapse.)</a:t>
            </a:r>
            <a:endParaRPr lang="en-US" altLang="en-US" dirty="0">
              <a:latin typeface="Arial" panose="020B0604020202020204" pitchFamily="34" charset="0"/>
            </a:endParaRPr>
          </a:p>
          <a:p>
            <a:pPr lvl="1"/>
            <a:r>
              <a:rPr lang="en-US" altLang="en-US" dirty="0">
                <a:latin typeface="Arial" panose="020B0604020202020204" pitchFamily="34" charset="0"/>
              </a:rPr>
              <a:t>3.  1</a:t>
            </a:r>
            <a:r>
              <a:rPr lang="en-US" altLang="en-US" baseline="30000" dirty="0">
                <a:latin typeface="Arial" panose="020B0604020202020204" pitchFamily="34" charset="0"/>
              </a:rPr>
              <a:t>st</a:t>
            </a:r>
            <a:r>
              <a:rPr lang="en-US" altLang="en-US" dirty="0">
                <a:latin typeface="Arial" panose="020B0604020202020204" pitchFamily="34" charset="0"/>
              </a:rPr>
              <a:t> and 2</a:t>
            </a:r>
            <a:r>
              <a:rPr lang="en-US" altLang="en-US" baseline="30000" dirty="0">
                <a:latin typeface="Arial" panose="020B0604020202020204" pitchFamily="34" charset="0"/>
              </a:rPr>
              <a:t>nd</a:t>
            </a:r>
            <a:r>
              <a:rPr lang="en-US" altLang="en-US" dirty="0">
                <a:latin typeface="Arial" panose="020B0604020202020204" pitchFamily="34" charset="0"/>
              </a:rPr>
              <a:t> Laws of Thermodynamics (Laws of conservation and universal decay).</a:t>
            </a:r>
          </a:p>
          <a:p>
            <a:pPr lvl="1"/>
            <a:r>
              <a:rPr lang="en-US" altLang="en-US" dirty="0">
                <a:latin typeface="Arial" panose="020B0604020202020204" pitchFamily="34" charset="0"/>
              </a:rPr>
              <a:t>4.  Law of Biogenesis (Life comes only from life.)</a:t>
            </a:r>
          </a:p>
          <a:p>
            <a:pPr lvl="1"/>
            <a:r>
              <a:rPr lang="en-US" altLang="en-US" dirty="0">
                <a:latin typeface="Arial" panose="020B0604020202020204" pitchFamily="34" charset="0"/>
              </a:rPr>
              <a:t>5.  Improbability of Life from Chance (Chance formation of bacterial DNA 1 in 10^2,000,000 making very favorable assumptions for evolution.)  </a:t>
            </a:r>
          </a:p>
          <a:p>
            <a:pPr lvl="1"/>
            <a:r>
              <a:rPr lang="en-US" altLang="en-US" dirty="0">
                <a:latin typeface="Arial" panose="020B0604020202020204" pitchFamily="34" charset="0"/>
              </a:rPr>
              <a:t>6.  Information and its Translation  (Information requires an intelligent source)</a:t>
            </a:r>
          </a:p>
          <a:p>
            <a:pPr lvl="1"/>
            <a:r>
              <a:rPr lang="en-US" altLang="en-US" dirty="0">
                <a:latin typeface="Arial" panose="020B0604020202020204" pitchFamily="34" charset="0"/>
              </a:rPr>
              <a:t>7.  The law of Optical Isomers. (Living things use all right-handed or all left-handed molecules; but a mixture of the two is always obtained in the lab.)</a:t>
            </a:r>
          </a:p>
          <a:p>
            <a:pPr lvl="1"/>
            <a:r>
              <a:rPr lang="en-US" altLang="en-US" dirty="0">
                <a:latin typeface="Arial" panose="020B0604020202020204" pitchFamily="34" charset="0"/>
              </a:rPr>
              <a:t>8.  Irreducible Complexity (Useful biological features such as the eye need to be complete to function at all.  Such systems cannot be built up by small changes in simpler systems since the simpler systems do not work and cannot provide an advantage for natural selection.)</a:t>
            </a:r>
          </a:p>
          <a:p>
            <a:pPr lvl="1"/>
            <a:r>
              <a:rPr lang="en-US" altLang="en-US" dirty="0">
                <a:latin typeface="Arial" panose="020B0604020202020204" pitchFamily="34" charset="0"/>
              </a:rPr>
              <a:t>9.  Short Age Clocks (many consistent with the Biblical age of the earth).</a:t>
            </a:r>
          </a:p>
          <a:p>
            <a:pPr lvl="1"/>
            <a:r>
              <a:rPr lang="en-US" altLang="en-US" dirty="0">
                <a:latin typeface="Arial" panose="020B0604020202020204" pitchFamily="34" charset="0"/>
              </a:rPr>
              <a:t>10. The Gaps in the Fossil Record.  (There is not just a missing link; there are basically no valid transitional forms in the fossil record.)</a:t>
            </a:r>
          </a:p>
          <a:p>
            <a:pPr marL="274320" indent="-274320" eaLnBrk="1" hangingPunct="1">
              <a:buFontTx/>
              <a:buNone/>
            </a:pPr>
            <a:r>
              <a:rPr lang="en-US" altLang="en-US" dirty="0"/>
              <a:t>17. Note that many of these are laws of science, not theories.</a:t>
            </a:r>
          </a:p>
          <a:p>
            <a:pPr marL="274320" indent="-274320" eaLnBrk="1" hangingPunct="1">
              <a:buFontTx/>
              <a:buNone/>
            </a:pPr>
            <a:r>
              <a:rPr lang="en-US" altLang="en-US" dirty="0"/>
              <a:t>18. The first law of thermodynamics states that the energy of the universe is a constant and can neither be created nor destroyed by </a:t>
            </a:r>
            <a:r>
              <a:rPr lang="en-US" altLang="en-US" b="1" dirty="0"/>
              <a:t>natural processes</a:t>
            </a:r>
            <a:r>
              <a:rPr lang="en-US" altLang="en-US" dirty="0"/>
              <a:t>.</a:t>
            </a:r>
          </a:p>
          <a:p>
            <a:pPr marL="274320" indent="-274320" eaLnBrk="1" hangingPunct="1">
              <a:buFontTx/>
              <a:buNone/>
            </a:pPr>
            <a:r>
              <a:rPr lang="en-US" altLang="en-US" dirty="0"/>
              <a:t>19. So where did all the energy come from to power all the stars and galaxies we see today?</a:t>
            </a:r>
          </a:p>
          <a:p>
            <a:pPr marL="274320" indent="-274320" eaLnBrk="1" hangingPunct="1">
              <a:buFontTx/>
              <a:buNone/>
            </a:pPr>
            <a:r>
              <a:rPr lang="en-US" altLang="en-US" dirty="0"/>
              <a:t>20. It had to come from some kind of </a:t>
            </a:r>
            <a:r>
              <a:rPr lang="en-US" altLang="en-US" b="1" dirty="0"/>
              <a:t>supernatural process</a:t>
            </a:r>
            <a:r>
              <a:rPr lang="en-US" altLang="en-US" dirty="0"/>
              <a:t>.</a:t>
            </a:r>
          </a:p>
          <a:p>
            <a:pPr marL="274320" indent="-274320" eaLnBrk="1" hangingPunct="1">
              <a:buFontTx/>
              <a:buNone/>
            </a:pPr>
            <a:r>
              <a:rPr lang="en-US" altLang="en-US" dirty="0"/>
              <a:t>21. The first law requires supernatural intervention to start the universe with a vast amount of energy.</a:t>
            </a:r>
          </a:p>
          <a:p>
            <a:pPr marL="274320" indent="-274320"/>
            <a:r>
              <a:rPr lang="en-US" b="0" dirty="0"/>
              <a:t>22. So all the truly good scientific evidence and arguments are on the side of creation as God’s word and the psalmists declare.</a:t>
            </a:r>
          </a:p>
          <a:p>
            <a:pPr marL="274320" indent="-274320"/>
            <a:r>
              <a:rPr lang="en-US" b="0" dirty="0"/>
              <a:t>23. As Adventists we stand on the truth of the word of God and make no compromises with the theory of evolution which is a doctrine of the devil if there ever was one.</a:t>
            </a:r>
          </a:p>
          <a:p>
            <a:pPr marL="274320" indent="-274320"/>
            <a:r>
              <a:rPr lang="en-US" b="0" dirty="0"/>
              <a:t>24. It is part of the First Angel’s message of Revelation 14 where the Adventist movement calls people to “fear God and give glory to Him, for the hour of His judgment is come, and worship Him that made heaven and earth, and the sea, and the fountains of water.”</a:t>
            </a:r>
          </a:p>
          <a:p>
            <a:pPr marL="274320" indent="-274320"/>
            <a:endParaRPr lang="en-US" b="0" dirty="0"/>
          </a:p>
          <a:p>
            <a:pPr marL="274320" indent="-274320"/>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57447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a:t>
            </a:r>
          </a:p>
          <a:p>
            <a:pPr marL="274320" indent="-274320"/>
            <a:r>
              <a:rPr lang="en-US" b="0" dirty="0"/>
              <a:t>1.  If God made the universe, to whom does it belong?</a:t>
            </a:r>
          </a:p>
          <a:p>
            <a:pPr marL="274320" indent="-274320"/>
            <a:r>
              <a:rPr lang="en-US" b="0" dirty="0"/>
              <a:t>2.  It belongs to Him.</a:t>
            </a:r>
          </a:p>
          <a:p>
            <a:pPr marL="274320" indent="-274320"/>
            <a:r>
              <a:rPr lang="en-US" b="0" dirty="0"/>
              <a:t>3.  If it belongs to Him, He can do with it what He wants.</a:t>
            </a:r>
          </a:p>
          <a:p>
            <a:pPr marL="274320" indent="-274320"/>
            <a:r>
              <a:rPr lang="en-US" b="0" dirty="0"/>
              <a:t>4.  He can rule and reign over the things He has made since they belong to Him.</a:t>
            </a:r>
          </a:p>
          <a:p>
            <a:pPr marL="274320" indent="-274320"/>
            <a:endParaRPr lang="en-US" b="0" dirty="0"/>
          </a:p>
          <a:p>
            <a:pPr marL="274320" indent="-274320"/>
            <a:r>
              <a:rPr lang="en-US" b="1" dirty="0"/>
              <a:t>B2:</a:t>
            </a:r>
          </a:p>
          <a:p>
            <a:pPr marL="274320" indent="-274320"/>
            <a:r>
              <a:rPr lang="en-US" b="0" dirty="0"/>
              <a:t>[See notes on linked slide.]</a:t>
            </a:r>
          </a:p>
          <a:p>
            <a:pPr marL="274320" indent="-274320"/>
            <a:endParaRPr lang="en-US" b="0" dirty="0"/>
          </a:p>
          <a:p>
            <a:pPr marL="274320" indent="-274320"/>
            <a:r>
              <a:rPr lang="en-US" b="1" dirty="0"/>
              <a:t>B3:</a:t>
            </a:r>
          </a:p>
          <a:p>
            <a:pPr marL="274320" indent="-274320"/>
            <a:r>
              <a:rPr lang="en-US" b="0" dirty="0"/>
              <a:t>[See notes on linked slide.]</a:t>
            </a:r>
          </a:p>
          <a:p>
            <a:pPr marL="274320" indent="-274320"/>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30960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a:t>
            </a:r>
          </a:p>
          <a:p>
            <a:pPr marL="274320" indent="-274320"/>
            <a:r>
              <a:rPr lang="en-US" dirty="0"/>
              <a:t>1.  If God is creator of all, and owner of all, He has authority to be King of all.</a:t>
            </a:r>
          </a:p>
          <a:p>
            <a:pPr marL="274320" indent="-274320"/>
            <a:r>
              <a:rPr lang="en-US" dirty="0"/>
              <a:t>2.  As King of all, He has authority to establish laws that will govern His creation as He sees fit.</a:t>
            </a:r>
          </a:p>
          <a:p>
            <a:pPr marL="274320" indent="-274320"/>
            <a:r>
              <a:rPr lang="en-US" dirty="0"/>
              <a:t>3.  Fortunately, our God is a God of love, so His law reflects His character of love in establishing guidelines for human behavior.</a:t>
            </a:r>
          </a:p>
          <a:p>
            <a:pPr marL="274320" indent="-274320"/>
            <a:r>
              <a:rPr lang="en-US" dirty="0"/>
              <a:t>4.  Jesus summarized the Law of God in two great commandments:</a:t>
            </a:r>
          </a:p>
          <a:p>
            <a:pPr marL="274320" indent="-274320"/>
            <a:r>
              <a:rPr lang="en-US" b="1" dirty="0"/>
              <a:t>Mark 12:30-31 ESV </a:t>
            </a:r>
            <a:r>
              <a:rPr lang="en-US" dirty="0"/>
              <a:t>- And you shall love the Lord your God with all your heart and with all your soul and with all your mind and with all your strength.' 31 The second is this: 'You shall love your neighbor as yourself.' There is no other commandment greater than these."</a:t>
            </a:r>
          </a:p>
          <a:p>
            <a:pPr marL="274320" indent="-274320"/>
            <a:r>
              <a:rPr lang="en-US" dirty="0"/>
              <a:t>5.  God’s moral law is a law of agape love, first toward God, then toward others.</a:t>
            </a:r>
          </a:p>
          <a:p>
            <a:pPr marL="274320" indent="-274320"/>
            <a:endParaRPr lang="en-US" dirty="0"/>
          </a:p>
          <a:p>
            <a:pPr marL="274320" indent="-274320"/>
            <a:r>
              <a:rPr lang="en-US" b="1" dirty="0"/>
              <a:t>B2:</a:t>
            </a:r>
            <a:r>
              <a:rPr lang="en-US" dirty="0"/>
              <a:t> </a:t>
            </a:r>
          </a:p>
          <a:p>
            <a:pPr marL="274320" indent="-274320"/>
            <a:r>
              <a:rPr lang="en-US" dirty="0"/>
              <a:t>[See notes on linked slides.]</a:t>
            </a:r>
          </a:p>
          <a:p>
            <a:pPr marL="274320" indent="-274320"/>
            <a:endParaRPr lang="en-US" dirty="0"/>
          </a:p>
          <a:p>
            <a:pPr marL="274320" indent="-274320"/>
            <a:r>
              <a:rPr lang="en-US" b="1" dirty="0"/>
              <a:t>B3:</a:t>
            </a:r>
          </a:p>
          <a:p>
            <a:pPr marL="274320" indent="-274320"/>
            <a:r>
              <a:rPr lang="en-US" b="0" dirty="0"/>
              <a:t>1.  Many people today think of the law of God as restricting their freedom.</a:t>
            </a:r>
          </a:p>
          <a:p>
            <a:pPr marL="274320" indent="-274320"/>
            <a:r>
              <a:rPr lang="en-US" b="0" dirty="0"/>
              <a:t>2.  But God’s intent in giving us laws to obey was to provide a hedge to protect us from sin and its consequences.</a:t>
            </a:r>
          </a:p>
          <a:p>
            <a:pPr marL="274320" indent="-274320"/>
            <a:r>
              <a:rPr lang="en-US" b="0" dirty="0"/>
              <a:t>3.  Keeping the law is for our own good. </a:t>
            </a:r>
          </a:p>
          <a:p>
            <a:pPr marL="274320" indent="-274320"/>
            <a:r>
              <a:rPr lang="en-US" b="0" dirty="0"/>
              <a:t>4.  Stay out of trouble, stay out of jail, stay out of court, stay away from revenge, by keeping the law.</a:t>
            </a:r>
          </a:p>
          <a:p>
            <a:pPr marL="274320" indent="-274320"/>
            <a:r>
              <a:rPr lang="en-US" b="0" dirty="0"/>
              <a:t>5.  Life is always better when we obey the law of God.  </a:t>
            </a:r>
          </a:p>
          <a:p>
            <a:pPr marL="274320" indent="-274320"/>
            <a:r>
              <a:rPr lang="en-US" b="0" dirty="0"/>
              <a:t>6.  Obedience brings blessings; disobedience brings curses.</a:t>
            </a:r>
          </a:p>
          <a:p>
            <a:pPr marL="274320" indent="-274320"/>
            <a:r>
              <a:rPr lang="en-US" b="0" dirty="0"/>
              <a:t>7.  Obeying the health laws brings longer life and a higher quality of life.</a:t>
            </a:r>
          </a:p>
          <a:p>
            <a:pPr marL="274320" indent="-274320"/>
            <a:r>
              <a:rPr lang="en-US" b="0" dirty="0"/>
              <a:t>8.  We can avoid disease and death by our lifestyle choices.</a:t>
            </a:r>
          </a:p>
          <a:p>
            <a:pPr marL="274320" indent="-274320"/>
            <a:r>
              <a:rPr lang="en-US" b="0" dirty="0"/>
              <a:t>9.  Obeying the moral law brings glory to God</a:t>
            </a:r>
          </a:p>
          <a:p>
            <a:pPr marL="274320" indent="-274320"/>
            <a:r>
              <a:rPr lang="en-US" b="0" dirty="0"/>
              <a:t>10. As God’s people, we make God look good when we obey His commandments and receive His blessings.</a:t>
            </a:r>
          </a:p>
          <a:p>
            <a:r>
              <a:rPr lang="en-US" b="1" dirty="0"/>
              <a:t>Matthew 5:16 (NKJV)</a:t>
            </a:r>
          </a:p>
          <a:p>
            <a:pPr lvl="1"/>
            <a:r>
              <a:rPr lang="en-US" baseline="30000" dirty="0"/>
              <a:t>16 </a:t>
            </a:r>
            <a:r>
              <a:rPr lang="en-US" dirty="0"/>
              <a:t>Let your light so shine before men, that they may see your good works and glorify your Father in heaven.</a:t>
            </a:r>
          </a:p>
          <a:p>
            <a:pPr marL="274320" indent="-274320"/>
            <a:r>
              <a:rPr lang="en-US" b="0" dirty="0"/>
              <a:t>11. Another advantage is that we build our love relationship with Jesus as we live in obedience to His commandments.</a:t>
            </a:r>
          </a:p>
          <a:p>
            <a:pPr marL="274320" indent="-274320"/>
            <a:r>
              <a:rPr lang="en-US" b="0" dirty="0"/>
              <a:t>12. Jesus said:</a:t>
            </a:r>
          </a:p>
          <a:p>
            <a:r>
              <a:rPr lang="en-US" b="1" dirty="0"/>
              <a:t>John 15:14 (NKJV)</a:t>
            </a:r>
          </a:p>
          <a:p>
            <a:pPr lvl="1"/>
            <a:r>
              <a:rPr lang="en-US" baseline="30000" dirty="0"/>
              <a:t>14 </a:t>
            </a:r>
            <a:r>
              <a:rPr lang="en-US" dirty="0"/>
              <a:t>You are My friends </a:t>
            </a:r>
            <a:r>
              <a:rPr lang="en-US" b="1" dirty="0"/>
              <a:t>if</a:t>
            </a:r>
            <a:r>
              <a:rPr lang="en-US" dirty="0"/>
              <a:t> you do whatever I command you.</a:t>
            </a:r>
          </a:p>
          <a:p>
            <a:pPr marL="274320" indent="-274320"/>
            <a:r>
              <a:rPr lang="en-US" dirty="0"/>
              <a:t>13. I want to be Jesus’ friend, don’t you?</a:t>
            </a:r>
          </a:p>
          <a:p>
            <a:pPr marL="274320" indent="-274320"/>
            <a:r>
              <a:rPr lang="en-US" dirty="0"/>
              <a:t>14. The more we love and obey the Lord, the closer our friendship with Him.</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6</a:t>
            </a:fld>
            <a:endParaRPr lang="en-US" dirty="0"/>
          </a:p>
        </p:txBody>
      </p:sp>
    </p:spTree>
    <p:extLst>
      <p:ext uri="{BB962C8B-B14F-4D97-AF65-F5344CB8AC3E}">
        <p14:creationId xmlns:p14="http://schemas.microsoft.com/office/powerpoint/2010/main" val="1289390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a:t>
            </a:r>
          </a:p>
          <a:p>
            <a:pPr marL="274320" indent="-274320"/>
            <a:r>
              <a:rPr lang="en-US" dirty="0"/>
              <a:t>1.  If God is creator of all, and owner of all, He has authority to be King of all.</a:t>
            </a:r>
          </a:p>
          <a:p>
            <a:pPr marL="274320" indent="-274320"/>
            <a:r>
              <a:rPr lang="en-US" dirty="0"/>
              <a:t>2.  As King of all, He has authority to establish laws that will govern His creation as He sees fit.</a:t>
            </a:r>
          </a:p>
          <a:p>
            <a:pPr marL="274320" indent="-274320"/>
            <a:r>
              <a:rPr lang="en-US" b="0" dirty="0"/>
              <a:t>3.  As Law Giver, He has the authority to judge who is in compliance with the law He has established and who is not.</a:t>
            </a:r>
          </a:p>
          <a:p>
            <a:pPr marL="274320" indent="-274320"/>
            <a:r>
              <a:rPr lang="en-US" b="0" dirty="0"/>
              <a:t>4.  Fortunately, our God is not only a God of love, but He is also a God of mercy and grace.</a:t>
            </a:r>
          </a:p>
          <a:p>
            <a:pPr marL="274320" indent="-274320"/>
            <a:r>
              <a:rPr lang="en-US" b="0" dirty="0"/>
              <a:t>5.  Listen how He described himself to Moses on Mt. Sinai.</a:t>
            </a:r>
          </a:p>
          <a:p>
            <a:pPr marL="274320" indent="-274320"/>
            <a:r>
              <a:rPr lang="en-US" b="1" dirty="0"/>
              <a:t>Exodus 34:6-7 ESV</a:t>
            </a:r>
            <a:r>
              <a:rPr lang="en-US" b="0" dirty="0"/>
              <a:t> - The LORD passed before him and proclaimed, "The LORD, the LORD, a God merciful and gracious, slow to anger, and abounding in steadfast love and faithfulness, </a:t>
            </a:r>
            <a:r>
              <a:rPr lang="en-US" b="0" baseline="30000" dirty="0"/>
              <a:t>7 </a:t>
            </a:r>
            <a:r>
              <a:rPr lang="en-US" b="0" dirty="0"/>
              <a:t>keeping steadfast love for thousands, forgiving iniquity and transgression and sin, but who will by no means clear the guilty, …" </a:t>
            </a:r>
          </a:p>
          <a:p>
            <a:pPr marL="274320" indent="-274320"/>
            <a:r>
              <a:rPr lang="en-US" b="0" dirty="0"/>
              <a:t>6.  So God, as Judge, presides over a judgement that reveals who is guilty of sin and who is forgiven.</a:t>
            </a:r>
          </a:p>
          <a:p>
            <a:pPr marL="274320" indent="-274320"/>
            <a:endParaRPr lang="en-US" b="0" dirty="0"/>
          </a:p>
          <a:p>
            <a:pPr marL="274320" indent="-274320"/>
            <a:r>
              <a:rPr lang="en-US" b="0" dirty="0"/>
              <a:t>B2:</a:t>
            </a:r>
          </a:p>
          <a:p>
            <a:pPr marL="274320" indent="-274320"/>
            <a:r>
              <a:rPr lang="en-US" b="0" dirty="0"/>
              <a:t>[See notes on linked slide.]</a:t>
            </a:r>
          </a:p>
          <a:p>
            <a:pPr marL="274320" indent="-274320"/>
            <a:endParaRPr lang="en-US" b="0" dirty="0"/>
          </a:p>
          <a:p>
            <a:pPr marL="274320" indent="-274320"/>
            <a:r>
              <a:rPr lang="en-US" b="0" dirty="0"/>
              <a:t> </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7</a:t>
            </a:fld>
            <a:endParaRPr lang="en-US" dirty="0"/>
          </a:p>
        </p:txBody>
      </p:sp>
    </p:spTree>
    <p:extLst>
      <p:ext uri="{BB962C8B-B14F-4D97-AF65-F5344CB8AC3E}">
        <p14:creationId xmlns:p14="http://schemas.microsoft.com/office/powerpoint/2010/main" val="1019917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a:t>
            </a:r>
          </a:p>
          <a:p>
            <a:pPr marL="274320" indent="-274320"/>
            <a:r>
              <a:rPr lang="en-US" dirty="0"/>
              <a:t>1.  God’s authority as Creator and owner of all, empowers Him to be King, Law Giver, and Judge.</a:t>
            </a:r>
          </a:p>
          <a:p>
            <a:pPr marL="274320" indent="-274320"/>
            <a:r>
              <a:rPr lang="en-US" dirty="0"/>
              <a:t>2.  But it is God’s character of love, grace, compassion, and mercy that make Him the Covenant Keeper.</a:t>
            </a:r>
          </a:p>
          <a:p>
            <a:pPr marL="274320" indent="-274320"/>
            <a:r>
              <a:rPr lang="en-US" dirty="0"/>
              <a:t>3.  And because He is the covenant keeper, He has made a way for sinners to be redeemed.</a:t>
            </a:r>
          </a:p>
          <a:p>
            <a:pPr marL="274320" indent="-274320"/>
            <a:r>
              <a:rPr lang="en-US" dirty="0"/>
              <a:t>4.  He has cut an everlasting covenant from the foundation of the world by which sinners can be forgiven and saved.  </a:t>
            </a:r>
          </a:p>
          <a:p>
            <a:pPr marL="274320" indent="-274320"/>
            <a:endParaRPr lang="en-US" dirty="0"/>
          </a:p>
          <a:p>
            <a:pPr marL="274320" indent="-274320"/>
            <a:r>
              <a:rPr lang="en-US" b="1" dirty="0"/>
              <a:t>B2:</a:t>
            </a:r>
          </a:p>
          <a:p>
            <a:pPr marL="274320" indent="-274320"/>
            <a:r>
              <a:rPr lang="en-US" dirty="0"/>
              <a:t>[See notes on linked slide.]</a:t>
            </a:r>
          </a:p>
          <a:p>
            <a:pPr marL="274320" indent="-274320"/>
            <a:endParaRPr lang="en-US" dirty="0"/>
          </a:p>
          <a:p>
            <a:pPr marL="274320" indent="-274320"/>
            <a:r>
              <a:rPr lang="en-US" b="1" dirty="0"/>
              <a:t>B3:</a:t>
            </a:r>
          </a:p>
          <a:p>
            <a:pPr marL="274320" indent="-274320"/>
            <a:r>
              <a:rPr lang="en-US" dirty="0"/>
              <a:t>[See notes on linked slide.]</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8</a:t>
            </a:fld>
            <a:endParaRPr lang="en-US" dirty="0"/>
          </a:p>
        </p:txBody>
      </p:sp>
    </p:spTree>
    <p:extLst>
      <p:ext uri="{BB962C8B-B14F-4D97-AF65-F5344CB8AC3E}">
        <p14:creationId xmlns:p14="http://schemas.microsoft.com/office/powerpoint/2010/main" val="3080453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142183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2703051468"/>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0276372"/>
      </p:ext>
    </p:extLst>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028086995"/>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6486915"/>
      </p:ext>
    </p:extLst>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1844114447"/>
      </p:ext>
    </p:extLst>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3884091"/>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5054434"/>
      </p:ext>
    </p:extLst>
  </p:cSld>
  <p:clrMap bg1="dk2" tx1="lt1" bg2="dk1" tx2="lt2" accent1="accent1" accent2="accent2" accent3="accent3" accent4="accent4" accent5="accent5" accent6="accent6" hlink="hlink" folHlink="folHlink"/>
  <p:sldLayoutIdLst>
    <p:sldLayoutId id="2147486566" r:id="rId1"/>
    <p:sldLayoutId id="2147486567" r:id="rId2"/>
    <p:sldLayoutId id="2147486568" r:id="rId3"/>
    <p:sldLayoutId id="2147486569" r:id="rId4"/>
    <p:sldLayoutId id="2147486570"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5752229"/>
      </p:ext>
    </p:extLst>
  </p:cSld>
  <p:clrMap bg1="dk2" tx1="lt1" bg2="dk1" tx2="lt2" accent1="accent1" accent2="accent2" accent3="accent3" accent4="accent4" accent5="accent5" accent6="accent6" hlink="hlink" folHlink="folHlink"/>
  <p:sldLayoutIdLst>
    <p:sldLayoutId id="2147486579" r:id="rId1"/>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slide" Target="slide5.xml"/></Relationships>
</file>

<file path=ppt/slides/_rels/slide1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slide" Target="slide14.xml"/><Relationship Id="rId4" Type="http://schemas.openxmlformats.org/officeDocument/2006/relationships/slide" Target="slide13.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slide" Target="slide16.xml"/><Relationship Id="rId4" Type="http://schemas.openxmlformats.org/officeDocument/2006/relationships/slide" Target="slide1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slide" Target="slide1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slide" Target="slide20.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slide" Target="slide22.xml"/><Relationship Id="rId4" Type="http://schemas.openxmlformats.org/officeDocument/2006/relationships/slide" Target="slide2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5FAEF-7E96-4BD6-9FDF-4B611944AD65}"/>
              </a:ext>
            </a:extLst>
          </p:cNvPr>
          <p:cNvSpPr>
            <a:spLocks noGrp="1"/>
          </p:cNvSpPr>
          <p:nvPr>
            <p:ph type="ctrTitle"/>
          </p:nvPr>
        </p:nvSpPr>
        <p:spPr/>
        <p:txBody>
          <a:bodyPr/>
          <a:lstStyle/>
          <a:p>
            <a:r>
              <a:rPr lang="en-US" dirty="0"/>
              <a:t>Psalms</a:t>
            </a:r>
          </a:p>
        </p:txBody>
      </p:sp>
      <p:sp>
        <p:nvSpPr>
          <p:cNvPr id="3" name="Subtitle 2">
            <a:extLst>
              <a:ext uri="{FF2B5EF4-FFF2-40B4-BE49-F238E27FC236}">
                <a16:creationId xmlns:a16="http://schemas.microsoft.com/office/drawing/2014/main" id="{B4E3C7B8-D982-4C44-958A-7A450720603E}"/>
              </a:ext>
            </a:extLst>
          </p:cNvPr>
          <p:cNvSpPr>
            <a:spLocks noGrp="1"/>
          </p:cNvSpPr>
          <p:nvPr>
            <p:ph type="subTitle" idx="1"/>
          </p:nvPr>
        </p:nvSpPr>
        <p:spPr>
          <a:xfrm>
            <a:off x="4191000" y="3581400"/>
            <a:ext cx="4495800" cy="1752600"/>
          </a:xfrm>
        </p:spPr>
        <p:txBody>
          <a:bodyPr/>
          <a:lstStyle/>
          <a:p>
            <a:r>
              <a:rPr lang="en-US" dirty="0"/>
              <a:t>Lesson 3</a:t>
            </a:r>
          </a:p>
          <a:p>
            <a:r>
              <a:rPr lang="en-US" dirty="0"/>
              <a:t> The Lord Reigns</a:t>
            </a:r>
          </a:p>
        </p:txBody>
      </p:sp>
    </p:spTree>
    <p:extLst>
      <p:ext uri="{BB962C8B-B14F-4D97-AF65-F5344CB8AC3E}">
        <p14:creationId xmlns:p14="http://schemas.microsoft.com/office/powerpoint/2010/main" val="1965342998"/>
      </p:ext>
    </p:extLst>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1815E-2377-42EB-BA10-62C340867B80}"/>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7DE1544C-4EB3-4B32-ADDD-9CC825BD1ED8}"/>
              </a:ext>
            </a:extLst>
          </p:cNvPr>
          <p:cNvSpPr>
            <a:spLocks noGrp="1"/>
          </p:cNvSpPr>
          <p:nvPr>
            <p:ph idx="1"/>
          </p:nvPr>
        </p:nvSpPr>
        <p:spPr>
          <a:xfrm>
            <a:off x="3505200" y="1676400"/>
            <a:ext cx="5562600" cy="5105400"/>
          </a:xfrm>
        </p:spPr>
        <p:txBody>
          <a:bodyPr>
            <a:normAutofit fontScale="70000" lnSpcReduction="20000"/>
          </a:bodyPr>
          <a:lstStyle/>
          <a:p>
            <a:r>
              <a:rPr lang="en-US" dirty="0"/>
              <a:t>God as Creator of our universe makes Him owner of all and gives Him rightful authority to reign as King.</a:t>
            </a:r>
          </a:p>
          <a:p>
            <a:r>
              <a:rPr lang="en-US" dirty="0"/>
              <a:t>Because our LORD reigns we can rejoice with the psalmist knowing the goodness of our God and His plan for our future.</a:t>
            </a:r>
          </a:p>
          <a:p>
            <a:r>
              <a:rPr lang="en-US" dirty="0"/>
              <a:t>Because God is Creator, Owner, and King, He has authority to establish laws that will govern His creation as He sees fit.</a:t>
            </a:r>
          </a:p>
          <a:p>
            <a:r>
              <a:rPr lang="en-US" dirty="0"/>
              <a:t>Fortunately, our God is a God of love, so His law reflects His character of love in establishing guidelines for human behavior.</a:t>
            </a:r>
          </a:p>
          <a:p>
            <a:r>
              <a:rPr lang="en-US" dirty="0"/>
              <a:t>David and other psalmists wax eloquent in extoling the goodness, virtues, values, and blessings of God’s word and His laws.</a:t>
            </a:r>
          </a:p>
          <a:p>
            <a:r>
              <a:rPr lang="en-US" dirty="0"/>
              <a:t>There is great blessing in keeping the Law.</a:t>
            </a:r>
          </a:p>
          <a:p>
            <a:endParaRPr lang="en-US" dirty="0"/>
          </a:p>
        </p:txBody>
      </p:sp>
    </p:spTree>
    <p:extLst>
      <p:ext uri="{BB962C8B-B14F-4D97-AF65-F5344CB8AC3E}">
        <p14:creationId xmlns:p14="http://schemas.microsoft.com/office/powerpoint/2010/main" val="2395199532"/>
      </p:ext>
    </p:extLst>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59BFF-06B0-4CC9-8ADD-A90BD86A65FE}"/>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83B2B91B-A055-4928-A435-352D23D0EB48}"/>
              </a:ext>
            </a:extLst>
          </p:cNvPr>
          <p:cNvSpPr>
            <a:spLocks noGrp="1"/>
          </p:cNvSpPr>
          <p:nvPr>
            <p:ph idx="1"/>
          </p:nvPr>
        </p:nvSpPr>
        <p:spPr>
          <a:xfrm>
            <a:off x="3429000" y="1600200"/>
            <a:ext cx="5715000" cy="5257800"/>
          </a:xfrm>
        </p:spPr>
        <p:txBody>
          <a:bodyPr>
            <a:normAutofit fontScale="70000" lnSpcReduction="20000"/>
          </a:bodyPr>
          <a:lstStyle/>
          <a:p>
            <a:r>
              <a:rPr lang="en-US" dirty="0"/>
              <a:t>Because God is Creator, Owner, King, and Law Giver, He also has authority to judge who is righteous and who is not.</a:t>
            </a:r>
          </a:p>
          <a:p>
            <a:r>
              <a:rPr lang="en-US" dirty="0"/>
              <a:t>It is the final perspective on God as Covenant Keeper that gives us hope in the judgment.</a:t>
            </a:r>
          </a:p>
          <a:p>
            <a:r>
              <a:rPr lang="en-US" dirty="0"/>
              <a:t>There is an everlasting covenant of salvation made from the foundation of the world between Father and Son, that should man fall into sin, Jesus would step in the breach and die for our sins, so that we could be forgiven and reconciled to God.</a:t>
            </a:r>
          </a:p>
          <a:p>
            <a:r>
              <a:rPr lang="en-US" dirty="0"/>
              <a:t>Because Father and Son are faithful to that covenant, we can trust the blood of Jesus for the forgiveness of our sins and eternal life with God.</a:t>
            </a:r>
          </a:p>
          <a:p>
            <a:r>
              <a:rPr lang="en-US" dirty="0"/>
              <a:t>Will you rejoice with the psalmists today for the redeeming love of our LORD?</a:t>
            </a:r>
          </a:p>
        </p:txBody>
      </p:sp>
    </p:spTree>
    <p:extLst>
      <p:ext uri="{BB962C8B-B14F-4D97-AF65-F5344CB8AC3E}">
        <p14:creationId xmlns:p14="http://schemas.microsoft.com/office/powerpoint/2010/main" val="1475087255"/>
      </p:ext>
    </p:extLst>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997D7-779E-4CAD-B924-531D746A2D9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9C274BE-070B-425B-9BE2-C4B40B800135}"/>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169275825"/>
      </p:ext>
    </p:extLst>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3BDE8-5D95-45FC-9481-2633D5967675}"/>
              </a:ext>
            </a:extLst>
          </p:cNvPr>
          <p:cNvSpPr>
            <a:spLocks noGrp="1"/>
          </p:cNvSpPr>
          <p:nvPr>
            <p:ph type="title"/>
          </p:nvPr>
        </p:nvSpPr>
        <p:spPr/>
        <p:txBody>
          <a:bodyPr/>
          <a:lstStyle/>
          <a:p>
            <a:r>
              <a:rPr lang="en-US" dirty="0"/>
              <a:t>Psalm 8:1, 3-6 ESV</a:t>
            </a:r>
          </a:p>
        </p:txBody>
      </p:sp>
      <p:sp>
        <p:nvSpPr>
          <p:cNvPr id="3" name="Content Placeholder 2">
            <a:extLst>
              <a:ext uri="{FF2B5EF4-FFF2-40B4-BE49-F238E27FC236}">
                <a16:creationId xmlns:a16="http://schemas.microsoft.com/office/drawing/2014/main" id="{22C8C5A7-5C7D-4CC1-9A59-8B6867A83FD9}"/>
              </a:ext>
            </a:extLst>
          </p:cNvPr>
          <p:cNvSpPr>
            <a:spLocks noGrp="1"/>
          </p:cNvSpPr>
          <p:nvPr>
            <p:ph idx="1"/>
          </p:nvPr>
        </p:nvSpPr>
        <p:spPr/>
        <p:txBody>
          <a:bodyPr>
            <a:normAutofit fontScale="92500" lnSpcReduction="20000"/>
          </a:bodyPr>
          <a:lstStyle/>
          <a:p>
            <a:r>
              <a:rPr lang="en-US" dirty="0"/>
              <a:t>O LORD, our Lord, how majestic is your name in all the earth! ... </a:t>
            </a:r>
            <a:r>
              <a:rPr lang="en-US" baseline="30000" dirty="0"/>
              <a:t>3</a:t>
            </a:r>
            <a:r>
              <a:rPr lang="en-US" dirty="0"/>
              <a:t> When I look at your heavens, the work of your fingers, the moon and the stars, which you have set in place, </a:t>
            </a:r>
            <a:r>
              <a:rPr lang="en-US" baseline="30000" dirty="0"/>
              <a:t>4</a:t>
            </a:r>
            <a:r>
              <a:rPr lang="en-US" dirty="0"/>
              <a:t> what is man that you are mindful of him, and the son of man that you care for him? </a:t>
            </a:r>
            <a:r>
              <a:rPr lang="en-US" baseline="30000" dirty="0"/>
              <a:t>5</a:t>
            </a:r>
            <a:r>
              <a:rPr lang="en-US" dirty="0"/>
              <a:t> Yet you have made him a little lower than the heavenly beings and crowned him with glory and honor. </a:t>
            </a:r>
            <a:r>
              <a:rPr lang="en-US" baseline="30000" dirty="0"/>
              <a:t>6</a:t>
            </a:r>
            <a:r>
              <a:rPr lang="en-US" dirty="0"/>
              <a:t> You have given him dominion over the works of your hands; you have put all things under his feet,  [</a:t>
            </a:r>
            <a:r>
              <a:rPr lang="en-US" dirty="0">
                <a:hlinkClick r:id="rId3" action="ppaction://hlinksldjump"/>
              </a:rPr>
              <a:t>R</a:t>
            </a:r>
            <a:r>
              <a:rPr lang="en-US" dirty="0"/>
              <a:t>]</a:t>
            </a:r>
          </a:p>
        </p:txBody>
      </p:sp>
    </p:spTree>
    <p:extLst>
      <p:ext uri="{BB962C8B-B14F-4D97-AF65-F5344CB8AC3E}">
        <p14:creationId xmlns:p14="http://schemas.microsoft.com/office/powerpoint/2010/main" val="2327542434"/>
      </p:ext>
    </p:extLst>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Psalm 100:1-5 KJV</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20000"/>
          </a:bodyPr>
          <a:lstStyle/>
          <a:p>
            <a:r>
              <a:rPr lang="en-US" dirty="0"/>
              <a:t>Make a joyful noise unto the LORD, all ye lands. </a:t>
            </a:r>
            <a:r>
              <a:rPr lang="en-US" baseline="30000" dirty="0"/>
              <a:t>2</a:t>
            </a:r>
            <a:r>
              <a:rPr lang="en-US" dirty="0"/>
              <a:t> Serve the LORD with gladness: come before his presence with singing. </a:t>
            </a:r>
            <a:r>
              <a:rPr lang="en-US" baseline="30000" dirty="0"/>
              <a:t>3</a:t>
            </a:r>
            <a:r>
              <a:rPr lang="en-US" dirty="0"/>
              <a:t> Know ye that the LORD he is God: it is he that hath made us, and not we ourselves; we are his people, and the sheep of his pasture. </a:t>
            </a:r>
            <a:r>
              <a:rPr lang="en-US" baseline="30000" dirty="0"/>
              <a:t>4</a:t>
            </a:r>
            <a:r>
              <a:rPr lang="en-US" dirty="0"/>
              <a:t> Enter into his gates with thanksgiving, and into his courts with praise: be thankful unto him, and bless his name. </a:t>
            </a:r>
            <a:r>
              <a:rPr lang="en-US" baseline="30000" dirty="0"/>
              <a:t>5</a:t>
            </a:r>
            <a:r>
              <a:rPr lang="en-US" dirty="0"/>
              <a:t> For the LORD is good; his mercy is everlasting; and his truth </a:t>
            </a:r>
            <a:r>
              <a:rPr lang="en-US" dirty="0" err="1"/>
              <a:t>endureth</a:t>
            </a:r>
            <a:r>
              <a:rPr lang="en-US" dirty="0"/>
              <a:t> to all generations.  </a:t>
            </a:r>
            <a:r>
              <a:rPr 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a:t>
            </a:r>
          </a:p>
          <a:p>
            <a:endParaRPr lang="en-US" dirty="0"/>
          </a:p>
        </p:txBody>
      </p:sp>
    </p:spTree>
    <p:extLst>
      <p:ext uri="{BB962C8B-B14F-4D97-AF65-F5344CB8AC3E}">
        <p14:creationId xmlns:p14="http://schemas.microsoft.com/office/powerpoint/2010/main" val="2812542036"/>
      </p:ext>
    </p:extLst>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626114" name="Rectangle 2">
            <a:extLst>
              <a:ext uri="{FF2B5EF4-FFF2-40B4-BE49-F238E27FC236}">
                <a16:creationId xmlns:a16="http://schemas.microsoft.com/office/drawing/2014/main" id="{B22C4924-F7F7-4D67-B216-A76AD718DDE5}"/>
              </a:ext>
            </a:extLst>
          </p:cNvPr>
          <p:cNvSpPr>
            <a:spLocks noGrp="1" noChangeArrowheads="1"/>
          </p:cNvSpPr>
          <p:nvPr>
            <p:ph type="title"/>
          </p:nvPr>
        </p:nvSpPr>
        <p:spPr>
          <a:xfrm>
            <a:off x="990600" y="533400"/>
            <a:ext cx="7162800" cy="990600"/>
          </a:xfrm>
        </p:spPr>
        <p:txBody>
          <a:bodyPr/>
          <a:lstStyle/>
          <a:p>
            <a:r>
              <a:rPr lang="en-US" altLang="en-US" dirty="0"/>
              <a:t>Psalm 97:1, 9 ESV</a:t>
            </a:r>
          </a:p>
        </p:txBody>
      </p:sp>
      <p:sp>
        <p:nvSpPr>
          <p:cNvPr id="1626115" name="Rectangle 3">
            <a:extLst>
              <a:ext uri="{FF2B5EF4-FFF2-40B4-BE49-F238E27FC236}">
                <a16:creationId xmlns:a16="http://schemas.microsoft.com/office/drawing/2014/main" id="{765C24BF-1A8A-481F-995E-9DCEFA889918}"/>
              </a:ext>
            </a:extLst>
          </p:cNvPr>
          <p:cNvSpPr>
            <a:spLocks noGrp="1" noChangeArrowheads="1"/>
          </p:cNvSpPr>
          <p:nvPr>
            <p:ph idx="1"/>
          </p:nvPr>
        </p:nvSpPr>
        <p:spPr>
          <a:xfrm>
            <a:off x="609600" y="1905000"/>
            <a:ext cx="7924800" cy="4419600"/>
          </a:xfrm>
        </p:spPr>
        <p:txBody>
          <a:bodyPr>
            <a:noAutofit/>
          </a:bodyPr>
          <a:lstStyle/>
          <a:p>
            <a:pPr>
              <a:lnSpc>
                <a:spcPct val="90000"/>
              </a:lnSpc>
            </a:pPr>
            <a:r>
              <a:rPr lang="en-US" altLang="en-US" dirty="0"/>
              <a:t>The LORD reigns, let the earth rejoice; let the many coastlands be glad! ... </a:t>
            </a:r>
            <a:r>
              <a:rPr lang="en-US" altLang="en-US" baseline="30000" dirty="0"/>
              <a:t>9</a:t>
            </a:r>
            <a:r>
              <a:rPr lang="en-US" altLang="en-US" dirty="0"/>
              <a:t> For you, O LORD, are most high over all the earth; you are exalted far above all gods.  [</a:t>
            </a:r>
            <a:r>
              <a:rPr lang="en-US" altLang="en-US" dirty="0">
                <a:hlinkClick r:id="rId4" action="ppaction://hlinksldjump"/>
              </a:rPr>
              <a:t>R</a:t>
            </a:r>
            <a:r>
              <a:rPr lang="en-US" altLang="en-US" dirty="0"/>
              <a:t>] </a:t>
            </a:r>
          </a:p>
        </p:txBody>
      </p:sp>
    </p:spTree>
  </p:cSld>
  <p:clrMapOvr>
    <a:masterClrMapping/>
  </p:clrMapOvr>
  <p:transition spd="med">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3DD6F-1D52-4C3F-AF36-F4073A850A36}"/>
              </a:ext>
            </a:extLst>
          </p:cNvPr>
          <p:cNvSpPr>
            <a:spLocks noGrp="1"/>
          </p:cNvSpPr>
          <p:nvPr>
            <p:ph type="title"/>
          </p:nvPr>
        </p:nvSpPr>
        <p:spPr/>
        <p:txBody>
          <a:bodyPr/>
          <a:lstStyle/>
          <a:p>
            <a:r>
              <a:rPr lang="en-US" dirty="0">
                <a:effectLst/>
              </a:rPr>
              <a:t>Psalm 97:10 NIV</a:t>
            </a:r>
            <a:endParaRPr lang="en-US" dirty="0"/>
          </a:p>
        </p:txBody>
      </p:sp>
      <p:sp>
        <p:nvSpPr>
          <p:cNvPr id="3" name="Content Placeholder 2">
            <a:extLst>
              <a:ext uri="{FF2B5EF4-FFF2-40B4-BE49-F238E27FC236}">
                <a16:creationId xmlns:a16="http://schemas.microsoft.com/office/drawing/2014/main" id="{7C0F4E34-67E6-444E-B0A1-907754B9CDB4}"/>
              </a:ext>
            </a:extLst>
          </p:cNvPr>
          <p:cNvSpPr>
            <a:spLocks noGrp="1"/>
          </p:cNvSpPr>
          <p:nvPr>
            <p:ph idx="1"/>
          </p:nvPr>
        </p:nvSpPr>
        <p:spPr/>
        <p:txBody>
          <a:bodyPr>
            <a:normAutofit/>
          </a:bodyPr>
          <a:lstStyle/>
          <a:p>
            <a:r>
              <a:rPr lang="en-US" dirty="0">
                <a:effectLst/>
              </a:rPr>
              <a:t>Let those who love the LORD hate evil, for he guards the lives of his faithful ones and delivers them from the hand of the wicked.  [</a:t>
            </a:r>
            <a:r>
              <a:rPr lang="en-US" dirty="0">
                <a:effectLst/>
                <a:hlinkClick r:id="rId3" action="ppaction://hlinksldjump"/>
              </a:rPr>
              <a:t>R</a:t>
            </a:r>
            <a:r>
              <a:rPr lang="en-US" dirty="0">
                <a:effectLst/>
              </a:rPr>
              <a:t>]</a:t>
            </a:r>
            <a:endParaRPr lang="en-US" dirty="0"/>
          </a:p>
        </p:txBody>
      </p:sp>
    </p:spTree>
    <p:extLst>
      <p:ext uri="{BB962C8B-B14F-4D97-AF65-F5344CB8AC3E}">
        <p14:creationId xmlns:p14="http://schemas.microsoft.com/office/powerpoint/2010/main" val="2514913103"/>
      </p:ext>
    </p:extLst>
  </p:cSld>
  <p:clrMapOvr>
    <a:masterClrMapping/>
  </p:clrMapOvr>
  <p:transition spd="med">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Psalm 1:1-2 ESV</a:t>
            </a:r>
          </a:p>
        </p:txBody>
      </p:sp>
      <p:sp>
        <p:nvSpPr>
          <p:cNvPr id="3" name="Content Placeholder 2"/>
          <p:cNvSpPr>
            <a:spLocks noGrp="1"/>
          </p:cNvSpPr>
          <p:nvPr>
            <p:ph idx="1"/>
          </p:nvPr>
        </p:nvSpPr>
        <p:spPr/>
        <p:txBody>
          <a:bodyPr>
            <a:normAutofit/>
          </a:bodyPr>
          <a:lstStyle/>
          <a:p>
            <a:r>
              <a:rPr lang="en-US" dirty="0">
                <a:effectLst>
                  <a:outerShdw blurRad="38100" dist="38100" dir="2700000" algn="tl">
                    <a:srgbClr val="000000">
                      <a:alpha val="43137"/>
                    </a:srgbClr>
                  </a:outerShdw>
                </a:effectLst>
              </a:rPr>
              <a:t>Blessed is the man who walks not in the counsel of the wicked, nor stands in the way of sinners, nor sits in the seat of scoffers; </a:t>
            </a:r>
            <a:r>
              <a:rPr lang="en-US" baseline="30000" dirty="0">
                <a:effectLst>
                  <a:outerShdw blurRad="38100" dist="38100" dir="2700000" algn="tl">
                    <a:srgbClr val="000000">
                      <a:alpha val="43137"/>
                    </a:srgbClr>
                  </a:outerShdw>
                </a:effectLst>
              </a:rPr>
              <a:t>2</a:t>
            </a:r>
            <a:r>
              <a:rPr lang="en-US" dirty="0">
                <a:effectLst>
                  <a:outerShdw blurRad="38100" dist="38100" dir="2700000" algn="tl">
                    <a:srgbClr val="000000">
                      <a:alpha val="43137"/>
                    </a:srgbClr>
                  </a:outerShdw>
                </a:effectLst>
              </a:rPr>
              <a:t> but his delight is in the law of the LORD, and on his law he meditates day and night. </a:t>
            </a:r>
          </a:p>
        </p:txBody>
      </p:sp>
    </p:spTree>
    <p:extLst>
      <p:ext uri="{BB962C8B-B14F-4D97-AF65-F5344CB8AC3E}">
        <p14:creationId xmlns:p14="http://schemas.microsoft.com/office/powerpoint/2010/main" val="717123150"/>
      </p:ext>
    </p:extLst>
  </p:cSld>
  <p:clrMapOvr>
    <a:masterClrMapping/>
  </p:clrMapOvr>
  <p:transition spd="med">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FCC93-85DB-4FDD-AA76-137A01BA3024}"/>
              </a:ext>
            </a:extLst>
          </p:cNvPr>
          <p:cNvSpPr>
            <a:spLocks noGrp="1"/>
          </p:cNvSpPr>
          <p:nvPr>
            <p:ph type="title"/>
          </p:nvPr>
        </p:nvSpPr>
        <p:spPr/>
        <p:txBody>
          <a:bodyPr/>
          <a:lstStyle/>
          <a:p>
            <a:r>
              <a:rPr lang="en-US" dirty="0"/>
              <a:t>Psalm 19:7-11 ESV</a:t>
            </a:r>
            <a:endParaRPr lang="en-US"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40D1DA65-6EC9-4AE5-9AB7-333C52E0C66C}"/>
              </a:ext>
            </a:extLst>
          </p:cNvPr>
          <p:cNvSpPr>
            <a:spLocks noGrp="1"/>
          </p:cNvSpPr>
          <p:nvPr>
            <p:ph idx="1"/>
          </p:nvPr>
        </p:nvSpPr>
        <p:spPr/>
        <p:txBody>
          <a:bodyPr>
            <a:normAutofit fontScale="85000" lnSpcReduction="20000"/>
          </a:bodyPr>
          <a:lstStyle/>
          <a:p>
            <a:r>
              <a:rPr lang="en-US" dirty="0"/>
              <a:t>The law of the LORD is perfect, reviving the soul; the testimony of the LORD is sure, making wise the simple; 8 the precepts of the LORD are right, rejoicing the heart; the commandment of the LORD is pure, enlightening the eyes; 9 the fear of the LORD is clean, enduring forever; the rules of the LORD are true, and righteous altogether. 10 More to be desired are they than gold, even much fine gold; sweeter also than honey and drippings of the honeycomb. 11 Moreover, by them is your servant warned; in keeping them there is great reward.</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0891575"/>
      </p:ext>
    </p:extLst>
  </p:cSld>
  <p:clrMapOvr>
    <a:masterClrMapping/>
  </p:clrMapOvr>
  <p:transition spd="med">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223CE-43B8-A59D-9C03-7F117E07F597}"/>
              </a:ext>
            </a:extLst>
          </p:cNvPr>
          <p:cNvSpPr>
            <a:spLocks noGrp="1"/>
          </p:cNvSpPr>
          <p:nvPr>
            <p:ph type="title"/>
          </p:nvPr>
        </p:nvSpPr>
        <p:spPr/>
        <p:txBody>
          <a:bodyPr/>
          <a:lstStyle/>
          <a:p>
            <a:r>
              <a:rPr lang="en-US" dirty="0"/>
              <a:t>Psalm 119:11, 105, 165 ESV</a:t>
            </a:r>
          </a:p>
        </p:txBody>
      </p:sp>
      <p:sp>
        <p:nvSpPr>
          <p:cNvPr id="3" name="Content Placeholder 2">
            <a:extLst>
              <a:ext uri="{FF2B5EF4-FFF2-40B4-BE49-F238E27FC236}">
                <a16:creationId xmlns:a16="http://schemas.microsoft.com/office/drawing/2014/main" id="{B92EB63F-FEDA-8D88-51F0-B0B70E9F82DE}"/>
              </a:ext>
            </a:extLst>
          </p:cNvPr>
          <p:cNvSpPr>
            <a:spLocks noGrp="1"/>
          </p:cNvSpPr>
          <p:nvPr>
            <p:ph idx="1"/>
          </p:nvPr>
        </p:nvSpPr>
        <p:spPr/>
        <p:txBody>
          <a:bodyPr>
            <a:normAutofit/>
          </a:bodyPr>
          <a:lstStyle/>
          <a:p>
            <a:r>
              <a:rPr lang="en-US" baseline="30000" dirty="0"/>
              <a:t>11</a:t>
            </a:r>
            <a:r>
              <a:rPr lang="en-US" dirty="0"/>
              <a:t> I have stored up your word in my heart, that I might not sin against you. ... </a:t>
            </a:r>
            <a:r>
              <a:rPr lang="en-US" baseline="30000" dirty="0"/>
              <a:t>105</a:t>
            </a:r>
            <a:r>
              <a:rPr lang="en-US" dirty="0"/>
              <a:t> Your word is a lamp to my feet and a light to my path. ... </a:t>
            </a:r>
            <a:r>
              <a:rPr lang="en-US" baseline="30000" dirty="0"/>
              <a:t>165</a:t>
            </a:r>
            <a:r>
              <a:rPr lang="en-US" dirty="0"/>
              <a:t> Great peace have those who love your law; nothing can make them stumble.  [</a:t>
            </a:r>
            <a:r>
              <a:rPr lang="en-US" dirty="0">
                <a:hlinkClick r:id="rId3" action="ppaction://hlinksldjump"/>
              </a:rPr>
              <a:t>R</a:t>
            </a:r>
            <a:r>
              <a:rPr lang="en-US" dirty="0"/>
              <a:t>]</a:t>
            </a:r>
          </a:p>
        </p:txBody>
      </p:sp>
    </p:spTree>
    <p:extLst>
      <p:ext uri="{BB962C8B-B14F-4D97-AF65-F5344CB8AC3E}">
        <p14:creationId xmlns:p14="http://schemas.microsoft.com/office/powerpoint/2010/main" val="305216849"/>
      </p:ext>
    </p:extLst>
  </p:cSld>
  <p:clrMapOvr>
    <a:masterClrMapping/>
  </p:clrMapOvr>
  <p:transition spd="med">
    <p:random/>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 Text</a:t>
            </a:r>
            <a:br>
              <a:rPr lang="en-US" dirty="0"/>
            </a:br>
            <a:r>
              <a:rPr lang="en-US" dirty="0"/>
              <a:t>Psalm 93:1 NIV</a:t>
            </a:r>
          </a:p>
        </p:txBody>
      </p:sp>
      <p:sp>
        <p:nvSpPr>
          <p:cNvPr id="3" name="Content Placeholder 2"/>
          <p:cNvSpPr>
            <a:spLocks noGrp="1"/>
          </p:cNvSpPr>
          <p:nvPr>
            <p:ph idx="1"/>
          </p:nvPr>
        </p:nvSpPr>
        <p:spPr/>
        <p:txBody>
          <a:bodyPr>
            <a:normAutofit fontScale="85000" lnSpcReduction="20000"/>
          </a:bodyPr>
          <a:lstStyle/>
          <a:p>
            <a:r>
              <a:rPr lang="en-US" dirty="0"/>
              <a:t>The LORD reigns, he is robed in majesty; the LORD is robed in majesty and armed with strength; indeed, the world is established, firm and secure.</a:t>
            </a:r>
          </a:p>
          <a:p>
            <a:r>
              <a:rPr lang="en-US" dirty="0"/>
              <a:t>What does it mean that “the Lord reigns?”</a:t>
            </a:r>
          </a:p>
          <a:p>
            <a:r>
              <a:rPr lang="en-US" dirty="0"/>
              <a:t>What specific Lord is the psalmist referring to by “LORD?”</a:t>
            </a:r>
          </a:p>
          <a:p>
            <a:r>
              <a:rPr lang="en-US" dirty="0"/>
              <a:t>What does it mean to be robed in majesty?</a:t>
            </a:r>
          </a:p>
          <a:p>
            <a:r>
              <a:rPr lang="en-US" dirty="0"/>
              <a:t>Because the LORD reigns, what confidence can we have in His creation?</a:t>
            </a:r>
          </a:p>
          <a:p>
            <a:endParaRPr lang="en-US" dirty="0"/>
          </a:p>
        </p:txBody>
      </p:sp>
    </p:spTree>
    <p:extLst>
      <p:ext uri="{BB962C8B-B14F-4D97-AF65-F5344CB8AC3E}">
        <p14:creationId xmlns:p14="http://schemas.microsoft.com/office/powerpoint/2010/main" val="252126106"/>
      </p:ext>
    </p:extLst>
  </p:cSld>
  <p:clrMapOvr>
    <a:masterClrMapping/>
  </p:clrMapOvr>
  <p:transition spd="med">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46804-CCDA-B783-81B4-7485FB7544E9}"/>
              </a:ext>
            </a:extLst>
          </p:cNvPr>
          <p:cNvSpPr>
            <a:spLocks noGrp="1"/>
          </p:cNvSpPr>
          <p:nvPr>
            <p:ph type="title"/>
          </p:nvPr>
        </p:nvSpPr>
        <p:spPr/>
        <p:txBody>
          <a:bodyPr/>
          <a:lstStyle/>
          <a:p>
            <a:r>
              <a:rPr lang="en-US" dirty="0"/>
              <a:t>Psalm 75:8-10 NIV</a:t>
            </a:r>
          </a:p>
        </p:txBody>
      </p:sp>
      <p:sp>
        <p:nvSpPr>
          <p:cNvPr id="3" name="Content Placeholder 2">
            <a:extLst>
              <a:ext uri="{FF2B5EF4-FFF2-40B4-BE49-F238E27FC236}">
                <a16:creationId xmlns:a16="http://schemas.microsoft.com/office/drawing/2014/main" id="{82FEE874-8148-0562-6EFE-6BE2468FA1DE}"/>
              </a:ext>
            </a:extLst>
          </p:cNvPr>
          <p:cNvSpPr>
            <a:spLocks noGrp="1"/>
          </p:cNvSpPr>
          <p:nvPr>
            <p:ph idx="1"/>
          </p:nvPr>
        </p:nvSpPr>
        <p:spPr/>
        <p:txBody>
          <a:bodyPr>
            <a:normAutofit lnSpcReduction="10000"/>
          </a:bodyPr>
          <a:lstStyle/>
          <a:p>
            <a:r>
              <a:rPr lang="en-US" dirty="0"/>
              <a:t>In the hand of the LORD is a cup full of foaming wine mixed with spices; he pours it out, and all the wicked of the earth drink it down to its very dregs. </a:t>
            </a:r>
            <a:r>
              <a:rPr lang="en-US" baseline="30000" dirty="0"/>
              <a:t>9</a:t>
            </a:r>
            <a:r>
              <a:rPr lang="en-US" dirty="0"/>
              <a:t> As for me, I will declare this forever; I will sing praise to the God of Jacob, </a:t>
            </a:r>
            <a:r>
              <a:rPr lang="en-US" baseline="30000" dirty="0"/>
              <a:t>10</a:t>
            </a:r>
            <a:r>
              <a:rPr lang="en-US" dirty="0"/>
              <a:t> who says, "I will cut off the horns of all the wicked, but the horns of the righteous will be lifted up.“  [</a:t>
            </a:r>
            <a:r>
              <a:rPr lang="en-US" dirty="0">
                <a:hlinkClick r:id="rId3" action="ppaction://hlinksldjump"/>
              </a:rPr>
              <a:t>R</a:t>
            </a:r>
            <a:r>
              <a:rPr lang="en-US" dirty="0"/>
              <a:t>]</a:t>
            </a:r>
          </a:p>
        </p:txBody>
      </p:sp>
    </p:spTree>
    <p:extLst>
      <p:ext uri="{BB962C8B-B14F-4D97-AF65-F5344CB8AC3E}">
        <p14:creationId xmlns:p14="http://schemas.microsoft.com/office/powerpoint/2010/main" val="3294818077"/>
      </p:ext>
    </p:extLst>
  </p:cSld>
  <p:clrMapOvr>
    <a:masterClrMapping/>
  </p:clrMapOvr>
  <p:transition spd="med">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30454-FC7B-51B1-6DF7-D8903336D5FF}"/>
              </a:ext>
            </a:extLst>
          </p:cNvPr>
          <p:cNvSpPr>
            <a:spLocks noGrp="1"/>
          </p:cNvSpPr>
          <p:nvPr>
            <p:ph type="title"/>
          </p:nvPr>
        </p:nvSpPr>
        <p:spPr/>
        <p:txBody>
          <a:bodyPr/>
          <a:lstStyle/>
          <a:p>
            <a:r>
              <a:rPr lang="en-US" dirty="0"/>
              <a:t>Psalm 105:8-10 ESV</a:t>
            </a:r>
          </a:p>
        </p:txBody>
      </p:sp>
      <p:sp>
        <p:nvSpPr>
          <p:cNvPr id="3" name="Content Placeholder 2">
            <a:extLst>
              <a:ext uri="{FF2B5EF4-FFF2-40B4-BE49-F238E27FC236}">
                <a16:creationId xmlns:a16="http://schemas.microsoft.com/office/drawing/2014/main" id="{E327ED47-89BD-76B9-7D54-62146086D74E}"/>
              </a:ext>
            </a:extLst>
          </p:cNvPr>
          <p:cNvSpPr>
            <a:spLocks noGrp="1"/>
          </p:cNvSpPr>
          <p:nvPr>
            <p:ph idx="1"/>
          </p:nvPr>
        </p:nvSpPr>
        <p:spPr/>
        <p:txBody>
          <a:bodyPr/>
          <a:lstStyle/>
          <a:p>
            <a:r>
              <a:rPr lang="en-US" dirty="0"/>
              <a:t>He remembers his covenant forever, the word that he commanded, for a thousand generations, </a:t>
            </a:r>
            <a:r>
              <a:rPr lang="en-US" baseline="30000" dirty="0"/>
              <a:t>9</a:t>
            </a:r>
            <a:r>
              <a:rPr lang="en-US" dirty="0"/>
              <a:t> the covenant that he made with Abraham, his sworn promise to Isaac, </a:t>
            </a:r>
            <a:r>
              <a:rPr lang="en-US" baseline="30000" dirty="0"/>
              <a:t>10</a:t>
            </a:r>
            <a:r>
              <a:rPr lang="en-US" dirty="0"/>
              <a:t> which he confirmed to Jacob as a statute, to Israel as an everlasting covenant,  [</a:t>
            </a:r>
            <a:r>
              <a:rPr lang="en-US" dirty="0">
                <a:hlinkClick r:id="rId3" action="ppaction://hlinksldjump"/>
              </a:rPr>
              <a:t>R</a:t>
            </a:r>
            <a:r>
              <a:rPr lang="en-US" dirty="0"/>
              <a:t>]</a:t>
            </a:r>
          </a:p>
        </p:txBody>
      </p:sp>
    </p:spTree>
    <p:extLst>
      <p:ext uri="{BB962C8B-B14F-4D97-AF65-F5344CB8AC3E}">
        <p14:creationId xmlns:p14="http://schemas.microsoft.com/office/powerpoint/2010/main" val="1399502701"/>
      </p:ext>
    </p:extLst>
  </p:cSld>
  <p:clrMapOvr>
    <a:masterClrMapping/>
  </p:clrMapOvr>
  <p:transition spd="med">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92C20-D340-F695-1AC9-DC80154DF66E}"/>
              </a:ext>
            </a:extLst>
          </p:cNvPr>
          <p:cNvSpPr>
            <a:spLocks noGrp="1"/>
          </p:cNvSpPr>
          <p:nvPr>
            <p:ph type="title"/>
          </p:nvPr>
        </p:nvSpPr>
        <p:spPr/>
        <p:txBody>
          <a:bodyPr/>
          <a:lstStyle/>
          <a:p>
            <a:r>
              <a:rPr lang="en-US" dirty="0"/>
              <a:t>Hebrews 13:20-21 NLT</a:t>
            </a:r>
          </a:p>
        </p:txBody>
      </p:sp>
      <p:sp>
        <p:nvSpPr>
          <p:cNvPr id="3" name="Content Placeholder 2">
            <a:extLst>
              <a:ext uri="{FF2B5EF4-FFF2-40B4-BE49-F238E27FC236}">
                <a16:creationId xmlns:a16="http://schemas.microsoft.com/office/drawing/2014/main" id="{BDFEC440-F7B1-641B-15AE-BDBAE04E9405}"/>
              </a:ext>
            </a:extLst>
          </p:cNvPr>
          <p:cNvSpPr>
            <a:spLocks noGrp="1"/>
          </p:cNvSpPr>
          <p:nvPr>
            <p:ph idx="1"/>
          </p:nvPr>
        </p:nvSpPr>
        <p:spPr/>
        <p:txBody>
          <a:bodyPr>
            <a:normAutofit/>
          </a:bodyPr>
          <a:lstStyle/>
          <a:p>
            <a:r>
              <a:rPr lang="en-US" dirty="0"/>
              <a:t>Now may the God of peace--who brought up from the dead our Lord Jesus, the great Shepherd of the sheep, and ratified an eternal covenant with his blood-- 21 may he equip you with all you need for doing his will.  [</a:t>
            </a:r>
            <a:r>
              <a:rPr lang="en-US" dirty="0">
                <a:hlinkClick r:id="rId3" action="ppaction://hlinksldjump"/>
              </a:rPr>
              <a:t>R</a:t>
            </a:r>
            <a:r>
              <a:rPr lang="en-US" dirty="0"/>
              <a:t>]</a:t>
            </a:r>
          </a:p>
        </p:txBody>
      </p:sp>
    </p:spTree>
    <p:extLst>
      <p:ext uri="{BB962C8B-B14F-4D97-AF65-F5344CB8AC3E}">
        <p14:creationId xmlns:p14="http://schemas.microsoft.com/office/powerpoint/2010/main" val="1016288762"/>
      </p:ext>
    </p:extLst>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60D36-2388-AC08-4334-6384730549FA}"/>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1B8E8C4C-98C0-09F3-CBC8-6C9F13747735}"/>
              </a:ext>
            </a:extLst>
          </p:cNvPr>
          <p:cNvSpPr>
            <a:spLocks noGrp="1"/>
          </p:cNvSpPr>
          <p:nvPr>
            <p:ph idx="1"/>
          </p:nvPr>
        </p:nvSpPr>
        <p:spPr/>
        <p:txBody>
          <a:bodyPr>
            <a:normAutofit fontScale="85000" lnSpcReduction="20000"/>
          </a:bodyPr>
          <a:lstStyle/>
          <a:p>
            <a:r>
              <a:rPr lang="en-US" dirty="0"/>
              <a:t>The psalmists are clear about the God of whom they sing.  He is Creator, King, Judge, Covenant Keeper, and Law Giver.  These five theological pictures of God all derive from the first, that God is Creator and Owner of all.</a:t>
            </a:r>
          </a:p>
          <a:p>
            <a:pPr lvl="1"/>
            <a:r>
              <a:rPr lang="en-US" dirty="0"/>
              <a:t>God as Creator</a:t>
            </a:r>
          </a:p>
          <a:p>
            <a:pPr lvl="1"/>
            <a:r>
              <a:rPr lang="en-US" dirty="0"/>
              <a:t>God as King</a:t>
            </a:r>
          </a:p>
          <a:p>
            <a:pPr lvl="1"/>
            <a:r>
              <a:rPr lang="en-US" dirty="0"/>
              <a:t>God as Law Giver</a:t>
            </a:r>
          </a:p>
          <a:p>
            <a:pPr lvl="1"/>
            <a:r>
              <a:rPr lang="en-US" dirty="0"/>
              <a:t>God as Judge</a:t>
            </a:r>
          </a:p>
          <a:p>
            <a:pPr lvl="1"/>
            <a:r>
              <a:rPr lang="en-US" dirty="0"/>
              <a:t>God as Covenant Keeper</a:t>
            </a:r>
          </a:p>
          <a:p>
            <a:pPr lvl="1"/>
            <a:r>
              <a:rPr lang="en-US" dirty="0"/>
              <a:t>Summary</a:t>
            </a:r>
          </a:p>
        </p:txBody>
      </p:sp>
    </p:spTree>
    <p:extLst>
      <p:ext uri="{BB962C8B-B14F-4D97-AF65-F5344CB8AC3E}">
        <p14:creationId xmlns:p14="http://schemas.microsoft.com/office/powerpoint/2010/main" val="3550073823"/>
      </p:ext>
    </p:extLst>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God as Creator</a:t>
            </a:r>
          </a:p>
        </p:txBody>
      </p:sp>
      <p:sp>
        <p:nvSpPr>
          <p:cNvPr id="3" name="Content Placeholder 2"/>
          <p:cNvSpPr>
            <a:spLocks noGrp="1"/>
          </p:cNvSpPr>
          <p:nvPr>
            <p:ph idx="1"/>
          </p:nvPr>
        </p:nvSpPr>
        <p:spPr/>
        <p:txBody>
          <a:bodyPr>
            <a:normAutofit fontScale="92500"/>
          </a:bodyPr>
          <a:lstStyle/>
          <a:p>
            <a:r>
              <a:rPr lang="en-US" dirty="0"/>
              <a:t>What does the psalmist include in the handiwork of God?  (</a:t>
            </a:r>
            <a:r>
              <a:rPr lang="en-US" dirty="0">
                <a:hlinkClick r:id="rId4" action="ppaction://hlinksldjump"/>
              </a:rPr>
              <a:t>Psalms 8:1,3-6</a:t>
            </a:r>
            <a:r>
              <a:rPr lang="en-US" dirty="0"/>
              <a:t>)</a:t>
            </a:r>
          </a:p>
          <a:p>
            <a:r>
              <a:rPr lang="en-US" dirty="0"/>
              <a:t>How does the psalmist differentiate between he divine and the human in </a:t>
            </a:r>
            <a:r>
              <a:rPr lang="en-US" dirty="0">
                <a:hlinkClick r:id="rId5" action="ppaction://hlinksldjump"/>
              </a:rPr>
              <a:t>Psalm 100</a:t>
            </a:r>
            <a:r>
              <a:rPr lang="en-US" dirty="0"/>
              <a:t>?</a:t>
            </a:r>
          </a:p>
          <a:p>
            <a:r>
              <a:rPr lang="en-US" dirty="0"/>
              <a:t>What laws of science support the claims of the psalmists that God created the heavens and the earth?</a:t>
            </a:r>
          </a:p>
        </p:txBody>
      </p:sp>
    </p:spTree>
    <p:extLst>
      <p:ext uri="{BB962C8B-B14F-4D97-AF65-F5344CB8AC3E}">
        <p14:creationId xmlns:p14="http://schemas.microsoft.com/office/powerpoint/2010/main" val="3882664668"/>
      </p:ext>
    </p:extLst>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God as King</a:t>
            </a:r>
          </a:p>
        </p:txBody>
      </p:sp>
      <p:sp>
        <p:nvSpPr>
          <p:cNvPr id="3" name="Content Placeholder 2"/>
          <p:cNvSpPr>
            <a:spLocks noGrp="1"/>
          </p:cNvSpPr>
          <p:nvPr>
            <p:ph idx="1"/>
          </p:nvPr>
        </p:nvSpPr>
        <p:spPr>
          <a:xfrm>
            <a:off x="3505200" y="1676400"/>
            <a:ext cx="5562600" cy="4876800"/>
          </a:xfrm>
        </p:spPr>
        <p:txBody>
          <a:bodyPr>
            <a:normAutofit/>
          </a:bodyPr>
          <a:lstStyle/>
          <a:p>
            <a:r>
              <a:rPr lang="en-US" dirty="0"/>
              <a:t>How does God as Creator lead to an understanding of God as King?</a:t>
            </a:r>
          </a:p>
          <a:p>
            <a:r>
              <a:rPr lang="en-US" dirty="0"/>
              <a:t>How does Psalm 97 describe the reign of God over His creation? (</a:t>
            </a:r>
            <a:r>
              <a:rPr lang="en-US" dirty="0">
                <a:hlinkClick r:id="rId4" action="ppaction://hlinksldjump"/>
              </a:rPr>
              <a:t>Ps 97:1,9</a:t>
            </a:r>
            <a:r>
              <a:rPr lang="en-US" dirty="0"/>
              <a:t>)</a:t>
            </a:r>
          </a:p>
          <a:p>
            <a:r>
              <a:rPr lang="en-US" dirty="0"/>
              <a:t>How should our love for God affect our understanding of right and wrong? (</a:t>
            </a:r>
            <a:r>
              <a:rPr lang="en-US" dirty="0">
                <a:hlinkClick r:id="rId5" action="ppaction://hlinksldjump"/>
              </a:rPr>
              <a:t>Ps 97:10</a:t>
            </a:r>
            <a:r>
              <a:rPr lang="en-US" dirty="0"/>
              <a:t>)</a:t>
            </a:r>
          </a:p>
        </p:txBody>
      </p:sp>
    </p:spTree>
    <p:extLst>
      <p:ext uri="{BB962C8B-B14F-4D97-AF65-F5344CB8AC3E}">
        <p14:creationId xmlns:p14="http://schemas.microsoft.com/office/powerpoint/2010/main" val="4130266323"/>
      </p:ext>
    </p:extLst>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92457-7DA0-8C40-9C3E-185E3D9EF303}"/>
              </a:ext>
            </a:extLst>
          </p:cNvPr>
          <p:cNvSpPr>
            <a:spLocks noGrp="1"/>
          </p:cNvSpPr>
          <p:nvPr>
            <p:ph type="title"/>
          </p:nvPr>
        </p:nvSpPr>
        <p:spPr/>
        <p:txBody>
          <a:bodyPr/>
          <a:lstStyle/>
          <a:p>
            <a:r>
              <a:rPr lang="en-US" dirty="0"/>
              <a:t>God as Law Giver</a:t>
            </a:r>
          </a:p>
        </p:txBody>
      </p:sp>
      <p:sp>
        <p:nvSpPr>
          <p:cNvPr id="3" name="Content Placeholder 2">
            <a:extLst>
              <a:ext uri="{FF2B5EF4-FFF2-40B4-BE49-F238E27FC236}">
                <a16:creationId xmlns:a16="http://schemas.microsoft.com/office/drawing/2014/main" id="{B9883238-1820-8B1A-A54D-8DA58760DCF1}"/>
              </a:ext>
            </a:extLst>
          </p:cNvPr>
          <p:cNvSpPr>
            <a:spLocks noGrp="1"/>
          </p:cNvSpPr>
          <p:nvPr>
            <p:ph idx="1"/>
          </p:nvPr>
        </p:nvSpPr>
        <p:spPr/>
        <p:txBody>
          <a:bodyPr>
            <a:normAutofit fontScale="92500"/>
          </a:bodyPr>
          <a:lstStyle/>
          <a:p>
            <a:r>
              <a:rPr lang="en-US" dirty="0"/>
              <a:t>How does God as Creator lead to His authority as law giver?</a:t>
            </a:r>
          </a:p>
          <a:p>
            <a:r>
              <a:rPr lang="en-US" dirty="0"/>
              <a:t>How do the Psalms extol the law of God?</a:t>
            </a:r>
          </a:p>
          <a:p>
            <a:pPr lvl="1"/>
            <a:r>
              <a:rPr lang="en-US" dirty="0">
                <a:hlinkClick r:id="rId4" action="ppaction://hlinksldjump"/>
              </a:rPr>
              <a:t>Ps 1:1-2</a:t>
            </a:r>
          </a:p>
          <a:p>
            <a:pPr lvl="1"/>
            <a:r>
              <a:rPr lang="en-US" dirty="0">
                <a:hlinkClick r:id="rId4" action="ppaction://hlinksldjump"/>
              </a:rPr>
              <a:t>Ps 19:7-11</a:t>
            </a:r>
          </a:p>
          <a:p>
            <a:pPr lvl="1"/>
            <a:r>
              <a:rPr lang="en-US" dirty="0">
                <a:hlinkClick r:id="rId4" action="ppaction://hlinksldjump"/>
              </a:rPr>
              <a:t>Ps 119:165</a:t>
            </a:r>
            <a:endParaRPr lang="en-US" dirty="0"/>
          </a:p>
          <a:p>
            <a:r>
              <a:rPr lang="en-US" dirty="0"/>
              <a:t>What advantages and blessings have you found in keeping God’s law?</a:t>
            </a:r>
          </a:p>
          <a:p>
            <a:endParaRPr lang="en-US" dirty="0"/>
          </a:p>
        </p:txBody>
      </p:sp>
    </p:spTree>
    <p:extLst>
      <p:ext uri="{BB962C8B-B14F-4D97-AF65-F5344CB8AC3E}">
        <p14:creationId xmlns:p14="http://schemas.microsoft.com/office/powerpoint/2010/main" val="3021099641"/>
      </p:ext>
    </p:extLst>
  </p:cSld>
  <p:clrMapOvr>
    <a:masterClrMapping/>
  </p:clrMapOvr>
  <p:transition spd="med">
    <p:random/>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92457-7DA0-8C40-9C3E-185E3D9EF303}"/>
              </a:ext>
            </a:extLst>
          </p:cNvPr>
          <p:cNvSpPr>
            <a:spLocks noGrp="1"/>
          </p:cNvSpPr>
          <p:nvPr>
            <p:ph type="title"/>
          </p:nvPr>
        </p:nvSpPr>
        <p:spPr/>
        <p:txBody>
          <a:bodyPr/>
          <a:lstStyle/>
          <a:p>
            <a:r>
              <a:rPr lang="en-US" dirty="0"/>
              <a:t>God as Judge</a:t>
            </a:r>
          </a:p>
        </p:txBody>
      </p:sp>
      <p:sp>
        <p:nvSpPr>
          <p:cNvPr id="3" name="Content Placeholder 2">
            <a:extLst>
              <a:ext uri="{FF2B5EF4-FFF2-40B4-BE49-F238E27FC236}">
                <a16:creationId xmlns:a16="http://schemas.microsoft.com/office/drawing/2014/main" id="{B9883238-1820-8B1A-A54D-8DA58760DCF1}"/>
              </a:ext>
            </a:extLst>
          </p:cNvPr>
          <p:cNvSpPr>
            <a:spLocks noGrp="1"/>
          </p:cNvSpPr>
          <p:nvPr>
            <p:ph idx="1"/>
          </p:nvPr>
        </p:nvSpPr>
        <p:spPr/>
        <p:txBody>
          <a:bodyPr>
            <a:normAutofit/>
          </a:bodyPr>
          <a:lstStyle/>
          <a:p>
            <a:r>
              <a:rPr lang="en-US" dirty="0"/>
              <a:t>How does God as Creator, King, and Law Giver, lead naturally to God as Judge?</a:t>
            </a:r>
          </a:p>
          <a:p>
            <a:r>
              <a:rPr lang="en-US" dirty="0"/>
              <a:t>How do the Psalms present the LORD as judge? </a:t>
            </a:r>
          </a:p>
          <a:p>
            <a:pPr lvl="1"/>
            <a:r>
              <a:rPr lang="en-US" dirty="0">
                <a:hlinkClick r:id="rId4" action="ppaction://hlinksldjump"/>
              </a:rPr>
              <a:t>Ps 75:8-10</a:t>
            </a:r>
            <a:endParaRPr lang="en-US" dirty="0"/>
          </a:p>
          <a:p>
            <a:pPr lvl="1"/>
            <a:endParaRPr lang="en-US" dirty="0"/>
          </a:p>
          <a:p>
            <a:pPr lvl="1"/>
            <a:endParaRPr lang="en-US" dirty="0"/>
          </a:p>
        </p:txBody>
      </p:sp>
    </p:spTree>
    <p:extLst>
      <p:ext uri="{BB962C8B-B14F-4D97-AF65-F5344CB8AC3E}">
        <p14:creationId xmlns:p14="http://schemas.microsoft.com/office/powerpoint/2010/main" val="204724379"/>
      </p:ext>
    </p:extLst>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92457-7DA0-8C40-9C3E-185E3D9EF303}"/>
              </a:ext>
            </a:extLst>
          </p:cNvPr>
          <p:cNvSpPr>
            <a:spLocks noGrp="1"/>
          </p:cNvSpPr>
          <p:nvPr>
            <p:ph type="title"/>
          </p:nvPr>
        </p:nvSpPr>
        <p:spPr/>
        <p:txBody>
          <a:bodyPr/>
          <a:lstStyle/>
          <a:p>
            <a:r>
              <a:rPr lang="en-US" dirty="0"/>
              <a:t>God as Covenant Keeper</a:t>
            </a:r>
          </a:p>
        </p:txBody>
      </p:sp>
      <p:sp>
        <p:nvSpPr>
          <p:cNvPr id="3" name="Content Placeholder 2">
            <a:extLst>
              <a:ext uri="{FF2B5EF4-FFF2-40B4-BE49-F238E27FC236}">
                <a16:creationId xmlns:a16="http://schemas.microsoft.com/office/drawing/2014/main" id="{B9883238-1820-8B1A-A54D-8DA58760DCF1}"/>
              </a:ext>
            </a:extLst>
          </p:cNvPr>
          <p:cNvSpPr>
            <a:spLocks noGrp="1"/>
          </p:cNvSpPr>
          <p:nvPr>
            <p:ph idx="1"/>
          </p:nvPr>
        </p:nvSpPr>
        <p:spPr/>
        <p:txBody>
          <a:bodyPr>
            <a:normAutofit fontScale="92500"/>
          </a:bodyPr>
          <a:lstStyle/>
          <a:p>
            <a:r>
              <a:rPr lang="en-US" dirty="0"/>
              <a:t>How does God as Creator, King, Law Giver, and Judge, lead to God as Covenant Keeper?</a:t>
            </a:r>
          </a:p>
          <a:p>
            <a:r>
              <a:rPr lang="en-US" dirty="0"/>
              <a:t>How do the Psalms point to God as Covenant Keeper?</a:t>
            </a:r>
          </a:p>
          <a:p>
            <a:pPr lvl="1"/>
            <a:r>
              <a:rPr lang="en-US" dirty="0">
                <a:hlinkClick r:id="rId4" action="ppaction://hlinksldjump"/>
              </a:rPr>
              <a:t>Ps 105:8-10</a:t>
            </a:r>
            <a:endParaRPr lang="en-US" dirty="0"/>
          </a:p>
          <a:p>
            <a:r>
              <a:rPr lang="en-US" dirty="0"/>
              <a:t>What is the everlasting covenant of salvation and when was it ratified? (</a:t>
            </a:r>
            <a:r>
              <a:rPr lang="en-US" dirty="0">
                <a:hlinkClick r:id="rId5" action="ppaction://hlinksldjump"/>
              </a:rPr>
              <a:t>Heb 13:20-21</a:t>
            </a:r>
            <a:r>
              <a:rPr lang="en-US" dirty="0"/>
              <a:t>)</a:t>
            </a:r>
          </a:p>
          <a:p>
            <a:endParaRPr lang="en-US" dirty="0"/>
          </a:p>
          <a:p>
            <a:pPr lvl="1"/>
            <a:endParaRPr lang="en-US" dirty="0"/>
          </a:p>
          <a:p>
            <a:pPr lvl="1"/>
            <a:endParaRPr lang="en-US" dirty="0"/>
          </a:p>
        </p:txBody>
      </p:sp>
    </p:spTree>
    <p:extLst>
      <p:ext uri="{BB962C8B-B14F-4D97-AF65-F5344CB8AC3E}">
        <p14:creationId xmlns:p14="http://schemas.microsoft.com/office/powerpoint/2010/main" val="1450458766"/>
      </p:ext>
    </p:extLst>
  </p:cSld>
  <p:clrMapOvr>
    <a:masterClrMapping/>
  </p:clrMapOvr>
  <p:transition spd="med">
    <p:random/>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1815E-2377-42EB-BA10-62C340867B80}"/>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7DE1544C-4EB3-4B32-ADDD-9CC825BD1ED8}"/>
              </a:ext>
            </a:extLst>
          </p:cNvPr>
          <p:cNvSpPr>
            <a:spLocks noGrp="1"/>
          </p:cNvSpPr>
          <p:nvPr>
            <p:ph idx="1"/>
          </p:nvPr>
        </p:nvSpPr>
        <p:spPr>
          <a:xfrm>
            <a:off x="3505200" y="1676400"/>
            <a:ext cx="5562600" cy="5181600"/>
          </a:xfrm>
        </p:spPr>
        <p:txBody>
          <a:bodyPr>
            <a:normAutofit fontScale="70000" lnSpcReduction="20000"/>
          </a:bodyPr>
          <a:lstStyle/>
          <a:p>
            <a:r>
              <a:rPr lang="en-US" dirty="0"/>
              <a:t>Our lesson this week draws from the book of Psalms five related theological perspectives on the LORD.</a:t>
            </a:r>
          </a:p>
          <a:p>
            <a:r>
              <a:rPr lang="en-US" dirty="0"/>
              <a:t>When the word “LORD” appears in all caps in our English translations, it denotes “YHWH” in the Hebrew, which is Yahweh, the proper name of God, meaning I AM, the self-existent, ever-present, eternal God.</a:t>
            </a:r>
          </a:p>
          <a:p>
            <a:r>
              <a:rPr lang="en-US" dirty="0"/>
              <a:t>The psalmists support the creation accounts of Genesis and the fourth commandment in declaring God the creator of the heavens, the earth, the sea, and all they contain.</a:t>
            </a:r>
          </a:p>
          <a:p>
            <a:r>
              <a:rPr lang="en-US" dirty="0"/>
              <a:t>Some of the most basic laws of science support the conclusion that creation of our universe and life on earth required supernatural processes.</a:t>
            </a:r>
          </a:p>
        </p:txBody>
      </p:sp>
    </p:spTree>
    <p:extLst>
      <p:ext uri="{BB962C8B-B14F-4D97-AF65-F5344CB8AC3E}">
        <p14:creationId xmlns:p14="http://schemas.microsoft.com/office/powerpoint/2010/main" val="3213784883"/>
      </p:ext>
    </p:extLst>
  </p:cSld>
  <p:clrMapOvr>
    <a:masterClrMapping/>
  </p:clrMapOvr>
  <p:transition spd="med">
    <p:random/>
  </p:transition>
</p:sld>
</file>

<file path=ppt/theme/theme1.xml><?xml version="1.0" encoding="utf-8"?>
<a:theme xmlns:a="http://schemas.openxmlformats.org/drawingml/2006/main" name="2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1309665</TotalTime>
  <Words>5919</Words>
  <Application>Microsoft Office PowerPoint</Application>
  <PresentationFormat>On-screen Show (4:3)</PresentationFormat>
  <Paragraphs>361</Paragraphs>
  <Slides>22</Slides>
  <Notes>21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Arial</vt:lpstr>
      <vt:lpstr>Arial Rounded MT Bold</vt:lpstr>
      <vt:lpstr>Calibri</vt:lpstr>
      <vt:lpstr>Roboto</vt:lpstr>
      <vt:lpstr>2_Default Design</vt:lpstr>
      <vt:lpstr>Default Design</vt:lpstr>
      <vt:lpstr>Psalms</vt:lpstr>
      <vt:lpstr>Memory Text Psalm 93:1 NIV</vt:lpstr>
      <vt:lpstr>Overview</vt:lpstr>
      <vt:lpstr>God as Creator</vt:lpstr>
      <vt:lpstr>God as King</vt:lpstr>
      <vt:lpstr>God as Law Giver</vt:lpstr>
      <vt:lpstr>God as Judge</vt:lpstr>
      <vt:lpstr>God as Covenant Keeper</vt:lpstr>
      <vt:lpstr>Summary</vt:lpstr>
      <vt:lpstr>Summary</vt:lpstr>
      <vt:lpstr>Summary</vt:lpstr>
      <vt:lpstr>PowerPoint Presentation</vt:lpstr>
      <vt:lpstr>Psalm 8:1, 3-6 ESV</vt:lpstr>
      <vt:lpstr>Psalm 100:1-5 KJV</vt:lpstr>
      <vt:lpstr>Psalm 97:1, 9 ESV</vt:lpstr>
      <vt:lpstr>Psalm 97:10 NIV</vt:lpstr>
      <vt:lpstr>Psalm 1:1-2 ESV</vt:lpstr>
      <vt:lpstr>Psalm 19:7-11 ESV</vt:lpstr>
      <vt:lpstr>Psalm 119:11, 105, 165 ESV</vt:lpstr>
      <vt:lpstr>Psalm 75:8-10 NIV</vt:lpstr>
      <vt:lpstr>Psalm 105:8-10 ESV</vt:lpstr>
      <vt:lpstr>Hebrews 13:20-21 NLT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3: The Lord Reigns</dc:title>
  <dc:subject>Psalms</dc:subject>
  <dc:creator>Kenneth J. McNulty</dc:creator>
  <cp:lastModifiedBy>Kenneth McNulty</cp:lastModifiedBy>
  <cp:revision>22277</cp:revision>
  <cp:lastPrinted>2016-06-03T16:02:10Z</cp:lastPrinted>
  <dcterms:created xsi:type="dcterms:W3CDTF">2005-09-30T23:50:48Z</dcterms:created>
  <dcterms:modified xsi:type="dcterms:W3CDTF">2024-01-20T01:19:55Z</dcterms:modified>
  <cp:category>Bible Book</cp:category>
</cp:coreProperties>
</file>