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9"/>
  </p:notesMasterIdLst>
  <p:handoutMasterIdLst>
    <p:handoutMasterId r:id="rId30"/>
  </p:handoutMasterIdLst>
  <p:sldIdLst>
    <p:sldId id="2889" r:id="rId3"/>
    <p:sldId id="2110" r:id="rId4"/>
    <p:sldId id="3067" r:id="rId5"/>
    <p:sldId id="1978" r:id="rId6"/>
    <p:sldId id="3119" r:id="rId7"/>
    <p:sldId id="2845" r:id="rId8"/>
    <p:sldId id="3130" r:id="rId9"/>
    <p:sldId id="3131" r:id="rId10"/>
    <p:sldId id="3132" r:id="rId11"/>
    <p:sldId id="3133" r:id="rId12"/>
    <p:sldId id="3134" r:id="rId13"/>
    <p:sldId id="2914" r:id="rId14"/>
    <p:sldId id="3126" r:id="rId15"/>
    <p:sldId id="2915" r:id="rId16"/>
    <p:sldId id="3118" r:id="rId17"/>
    <p:sldId id="2949" r:id="rId18"/>
    <p:sldId id="1855" r:id="rId19"/>
    <p:sldId id="2999" r:id="rId20"/>
    <p:sldId id="2029" r:id="rId21"/>
    <p:sldId id="3128" r:id="rId22"/>
    <p:sldId id="629" r:id="rId23"/>
    <p:sldId id="2913" r:id="rId24"/>
    <p:sldId id="2946" r:id="rId25"/>
    <p:sldId id="3127" r:id="rId26"/>
    <p:sldId id="2863" r:id="rId27"/>
    <p:sldId id="2033" r:id="rId28"/>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00" autoAdjust="0"/>
    <p:restoredTop sz="61820" autoAdjust="0"/>
  </p:normalViewPr>
  <p:slideViewPr>
    <p:cSldViewPr>
      <p:cViewPr varScale="1">
        <p:scale>
          <a:sx n="52" d="100"/>
          <a:sy n="52" d="100"/>
        </p:scale>
        <p:origin x="1776"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3/1/2024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yndale.com/sites/tyndalebibles/why-is-the-23rd-psalm-so-belove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419CC-9039-7CDE-B013-118E5D238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23D11-9E4C-5860-3533-5EB616959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F99BE-B756-9639-BCD6-C151796CB98A}"/>
              </a:ext>
            </a:extLst>
          </p:cNvPr>
          <p:cNvSpPr>
            <a:spLocks noGrp="1"/>
          </p:cNvSpPr>
          <p:nvPr>
            <p:ph type="body" idx="1"/>
          </p:nvPr>
        </p:nvSpPr>
        <p:spPr/>
        <p:txBody>
          <a:bodyPr/>
          <a:lstStyle/>
          <a:p>
            <a:r>
              <a:rPr lang="en-US" dirty="0"/>
              <a:t>1.  Ps 118:22 Fulfilled in the establishment of the Christian church</a:t>
            </a:r>
          </a:p>
          <a:p>
            <a:r>
              <a:rPr lang="en-US" dirty="0"/>
              <a:t>2.  Ps 118:26 Fulfilled at the triumphal entry.</a:t>
            </a:r>
          </a:p>
        </p:txBody>
      </p:sp>
      <p:sp>
        <p:nvSpPr>
          <p:cNvPr id="4" name="Slide Number Placeholder 3">
            <a:extLst>
              <a:ext uri="{FF2B5EF4-FFF2-40B4-BE49-F238E27FC236}">
                <a16:creationId xmlns:a16="http://schemas.microsoft.com/office/drawing/2014/main" id="{CE134127-F2F4-8501-3D5B-DA70FA911C20}"/>
              </a:ext>
            </a:extLst>
          </p:cNvPr>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28915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0" dirty="0"/>
              <a:t>1.  This describes a suffering far beyond what David ever experienced himself.</a:t>
            </a:r>
          </a:p>
          <a:p>
            <a:pPr marL="274320" indent="-274320"/>
            <a:r>
              <a:rPr lang="en-US" altLang="en-US" b="0" dirty="0"/>
              <a:t>2.  But we see all of these prophecies fulfilled beautifully in the suffering of Christ at the crucifixion.</a:t>
            </a:r>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171010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pPr>
            <a:r>
              <a:rPr lang="en-US" b="1" dirty="0"/>
              <a:t>Q1:  What parable did Jesus tell the chief priests and Pharisees before quoting this scripture to them?</a:t>
            </a:r>
          </a:p>
          <a:p>
            <a:pPr marL="274320" indent="-274320" eaLnBrk="1" hangingPunct="1">
              <a:lnSpc>
                <a:spcPct val="80000"/>
              </a:lnSpc>
            </a:pPr>
            <a:r>
              <a:rPr lang="en-US" b="0" dirty="0"/>
              <a:t>1.  It was the parable of the wicked tenants that tended the vineyard of the landowner and refused to return to him any of the fruit produced.</a:t>
            </a:r>
          </a:p>
          <a:p>
            <a:pPr marL="274320" indent="-274320" eaLnBrk="1" hangingPunct="1">
              <a:lnSpc>
                <a:spcPct val="80000"/>
              </a:lnSpc>
            </a:pPr>
            <a:r>
              <a:rPr lang="en-US" b="0" dirty="0"/>
              <a:t>2.  It was the landowner that had planted the vineyard, built a hedge around it, dug a winepress, and built a watchtower.  </a:t>
            </a:r>
          </a:p>
          <a:p>
            <a:pPr marL="274320" indent="-274320" eaLnBrk="1" hangingPunct="1">
              <a:lnSpc>
                <a:spcPct val="80000"/>
              </a:lnSpc>
            </a:pPr>
            <a:r>
              <a:rPr lang="en-US" b="0" dirty="0"/>
              <a:t>3.  But the tenants refused to give the landowner his share of the produce, beating, stoning, or killing the servants he sent.</a:t>
            </a:r>
          </a:p>
          <a:p>
            <a:pPr marL="274320" indent="-274320" eaLnBrk="1" hangingPunct="1">
              <a:lnSpc>
                <a:spcPct val="80000"/>
              </a:lnSpc>
            </a:pPr>
            <a:r>
              <a:rPr lang="en-US" b="0" dirty="0"/>
              <a:t>4.  Finally the landowner sent his Son, thinking that surely they will respect Him.</a:t>
            </a:r>
          </a:p>
          <a:p>
            <a:pPr marL="274320" indent="-274320" eaLnBrk="1" hangingPunct="1">
              <a:lnSpc>
                <a:spcPct val="80000"/>
              </a:lnSpc>
            </a:pPr>
            <a:r>
              <a:rPr lang="en-US" b="0" dirty="0"/>
              <a:t>5.  But the threw Him out of the vineyard and killed Him thinking they would have the inheritance for themselves.</a:t>
            </a:r>
          </a:p>
          <a:p>
            <a:pPr marL="274320" indent="-274320" eaLnBrk="1" hangingPunct="1">
              <a:lnSpc>
                <a:spcPct val="80000"/>
              </a:lnSpc>
            </a:pPr>
            <a:endParaRPr lang="en-US" b="0" dirty="0"/>
          </a:p>
          <a:p>
            <a:pPr marL="274320" indent="-274320" eaLnBrk="1" hangingPunct="1">
              <a:lnSpc>
                <a:spcPct val="80000"/>
              </a:lnSpc>
            </a:pPr>
            <a:r>
              <a:rPr lang="en-US" b="1" dirty="0"/>
              <a:t>Q2: So when Jesus quoted this scripture, who was the stone that the builders rejected?</a:t>
            </a:r>
          </a:p>
          <a:p>
            <a:pPr marL="274320" indent="-274320" eaLnBrk="1" hangingPunct="1">
              <a:lnSpc>
                <a:spcPct val="80000"/>
              </a:lnSpc>
            </a:pPr>
            <a:r>
              <a:rPr lang="en-US" b="0" dirty="0"/>
              <a:t>1.  It was the Son, the Messiah, that the tenants had thrown out of the vineyard and killed.</a:t>
            </a:r>
          </a:p>
          <a:p>
            <a:pPr marL="274320" indent="-274320" eaLnBrk="1" hangingPunct="1">
              <a:lnSpc>
                <a:spcPct val="80000"/>
              </a:lnSpc>
            </a:pPr>
            <a:r>
              <a:rPr lang="en-US" b="0" dirty="0"/>
              <a:t>2.  The builders that rejected the stone were the wicked tenants who tried to steal the Son’s inheritance.</a:t>
            </a:r>
          </a:p>
          <a:p>
            <a:pPr marL="274320" indent="-274320" eaLnBrk="1" hangingPunct="1">
              <a:lnSpc>
                <a:spcPct val="80000"/>
              </a:lnSpc>
            </a:pPr>
            <a:r>
              <a:rPr lang="en-US" b="0" dirty="0"/>
              <a:t>3.  And the tenants in the parable were the religious leaders that rejected Jesus as the Messiah.</a:t>
            </a:r>
          </a:p>
          <a:p>
            <a:pPr marL="274320" indent="-274320" eaLnBrk="1" hangingPunct="1">
              <a:lnSpc>
                <a:spcPct val="80000"/>
              </a:lnSpc>
            </a:pPr>
            <a:r>
              <a:rPr lang="en-US" b="0" dirty="0"/>
              <a:t>4.  So Jesus is making a prophecy here.</a:t>
            </a:r>
          </a:p>
          <a:p>
            <a:pPr marL="274320" indent="-274320" eaLnBrk="1" hangingPunct="1">
              <a:lnSpc>
                <a:spcPct val="80000"/>
              </a:lnSpc>
            </a:pPr>
            <a:r>
              <a:rPr lang="en-US" b="0" dirty="0"/>
              <a:t>5.  He says the kingdom of God shall be taken from the Jewish leaders that reject God’s Messiah and will be given to a new nation, the Christian church, that Jesus Himself will establish.</a:t>
            </a:r>
          </a:p>
          <a:p>
            <a:pPr marL="274320" indent="-274320" eaLnBrk="1" hangingPunct="1">
              <a:lnSpc>
                <a:spcPct val="80000"/>
              </a:lnSpc>
            </a:pPr>
            <a:r>
              <a:rPr lang="en-US" b="0" dirty="0"/>
              <a:t>6.  The stone that the Jewish leaders rejected will become the cornerstone of a new movement that includes all that will receive the Messiah as Savior and Lord.</a:t>
            </a:r>
          </a:p>
          <a:p>
            <a:pPr marL="274320" indent="-274320" eaLnBrk="1" hangingPunct="1">
              <a:lnSpc>
                <a:spcPct val="80000"/>
              </a:lnSpc>
            </a:pPr>
            <a:endParaRPr lang="en-US" b="0" dirty="0"/>
          </a:p>
          <a:p>
            <a:pPr marL="274320" indent="-274320" eaLnBrk="1" hangingPunct="1">
              <a:lnSpc>
                <a:spcPct val="80000"/>
              </a:lnSpc>
            </a:pPr>
            <a:r>
              <a:rPr lang="en-US" b="1" dirty="0"/>
              <a:t>Q3: What do you think Jesus meant in verse 44?  [read verse 44]  What does it mean to fall on the Stone or fall on the Rock or fall on Jesus?</a:t>
            </a:r>
          </a:p>
          <a:p>
            <a:pPr marL="274320" indent="-274320" eaLnBrk="1" hangingPunct="1">
              <a:lnSpc>
                <a:spcPct val="80000"/>
              </a:lnSpc>
            </a:pPr>
            <a:r>
              <a:rPr lang="en-US" b="0" dirty="0"/>
              <a:t>1.  It means to recognize our sinfulness and our need of a Savior.</a:t>
            </a:r>
          </a:p>
          <a:p>
            <a:pPr marL="274320" indent="-274320" eaLnBrk="1" hangingPunct="1">
              <a:lnSpc>
                <a:spcPct val="80000"/>
              </a:lnSpc>
            </a:pPr>
            <a:r>
              <a:rPr lang="en-US" b="0" dirty="0"/>
              <a:t>2.  It means to fall down at the feet of Jesus and repent of our pride, our self-sufficiency, and our sin and admit that we need Him to forgive us and save us.</a:t>
            </a:r>
          </a:p>
          <a:p>
            <a:pPr marL="274320" indent="-274320" eaLnBrk="1" hangingPunct="1">
              <a:lnSpc>
                <a:spcPct val="80000"/>
              </a:lnSpc>
            </a:pPr>
            <a:r>
              <a:rPr lang="en-US" b="0" dirty="0"/>
              <a:t>3.  To be broken means to be broken-hearted for our sin.</a:t>
            </a:r>
          </a:p>
          <a:p>
            <a:pPr marL="274320" indent="-274320" eaLnBrk="1" hangingPunct="1">
              <a:lnSpc>
                <a:spcPct val="80000"/>
              </a:lnSpc>
            </a:pPr>
            <a:r>
              <a:rPr lang="en-US" b="0" dirty="0"/>
              <a:t>4.  So either we fall on the Rock or the Rock falls on us.</a:t>
            </a:r>
          </a:p>
          <a:p>
            <a:pPr marL="274320" indent="-274320" eaLnBrk="1" hangingPunct="1">
              <a:lnSpc>
                <a:spcPct val="80000"/>
              </a:lnSpc>
            </a:pPr>
            <a:r>
              <a:rPr lang="en-US" b="0" dirty="0"/>
              <a:t>5.  All those who refuse to fall on the Rock will be ground to powder, or destroyed, when the Rock presides over the judgment of the wicked.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r>
              <a:rPr lang="en-US" altLang="en-US" dirty="0">
                <a:latin typeface="Arial" panose="020B0604020202020204" pitchFamily="34" charset="0"/>
              </a:rPr>
              <a:t>1.  When I was a kid I always thought this verse said, in effect, “The Lord is my shepherd that I shall not want.”  Or “I shall not want the Lord to be my shepherd.”</a:t>
            </a:r>
          </a:p>
          <a:p>
            <a:pPr marL="274320" indent="-274320" eaLnBrk="1" hangingPunct="1"/>
            <a:r>
              <a:rPr lang="en-US" altLang="en-US" dirty="0">
                <a:latin typeface="Arial" panose="020B0604020202020204" pitchFamily="34" charset="0"/>
              </a:rPr>
              <a:t>2.  And I would think, “Why wouldn’t I want the Lord to be my shepherd?”</a:t>
            </a:r>
          </a:p>
          <a:p>
            <a:pPr marL="274320" indent="-274320" eaLnBrk="1" hangingPunct="1"/>
            <a:r>
              <a:rPr lang="en-US" altLang="en-US" dirty="0">
                <a:latin typeface="Arial" panose="020B0604020202020204" pitchFamily="34" charset="0"/>
              </a:rPr>
              <a:t>3.  Even today, I have to force myself to understand it correctly. </a:t>
            </a:r>
          </a:p>
          <a:p>
            <a:pPr marL="274320" indent="-274320" eaLnBrk="1" hangingPunct="1"/>
            <a:r>
              <a:rPr lang="en-US" altLang="en-US" dirty="0">
                <a:latin typeface="Arial" panose="020B0604020202020204" pitchFamily="34" charset="0"/>
              </a:rPr>
              <a:t>4.  My natural habit is to go back to my childhood understanding.</a:t>
            </a:r>
          </a:p>
          <a:p>
            <a:pPr marL="274320" indent="-274320"/>
            <a:r>
              <a:rPr lang="en-US" dirty="0"/>
              <a:t>5.  It’s not that we don’t want our shepherd, it’s that, when we have our Shepherd, we shall have no wants in life.</a:t>
            </a:r>
          </a:p>
          <a:p>
            <a:pPr marL="274320" indent="-274320"/>
            <a:r>
              <a:rPr lang="en-US" b="0" dirty="0"/>
              <a:t>6.  So the more modern translations make it perfectly clear.</a:t>
            </a:r>
          </a:p>
          <a:p>
            <a:pPr marL="274320" indent="-274320"/>
            <a:r>
              <a:rPr lang="en-US" b="0" dirty="0"/>
              <a:t>7.  NIV: </a:t>
            </a:r>
            <a:r>
              <a:rPr lang="en-US" b="0" i="0" dirty="0">
                <a:solidFill>
                  <a:srgbClr val="01103A"/>
                </a:solidFill>
                <a:effectLst/>
                <a:latin typeface="arial" panose="020B0604020202020204" pitchFamily="34" charset="0"/>
              </a:rPr>
              <a:t>The LORD is my shepherd, I lack nothing.</a:t>
            </a:r>
          </a:p>
          <a:p>
            <a:pPr marL="274320" indent="-274320"/>
            <a:r>
              <a:rPr lang="en-US" b="0" i="0" dirty="0">
                <a:solidFill>
                  <a:srgbClr val="01103A"/>
                </a:solidFill>
                <a:effectLst/>
                <a:latin typeface="arial" panose="020B0604020202020204" pitchFamily="34" charset="0"/>
              </a:rPr>
              <a:t>8.  NLT: The LORD is my shepherd; I have all that I need.</a:t>
            </a:r>
          </a:p>
          <a:p>
            <a:pPr marL="274320" indent="-274320"/>
            <a:endParaRPr lang="en-US" b="0" dirty="0"/>
          </a:p>
          <a:p>
            <a:pPr marL="274320" indent="-274320"/>
            <a:r>
              <a:rPr lang="en-US" b="1" dirty="0"/>
              <a:t>Q2: How does this first line summarize the theme of this  psalm?</a:t>
            </a:r>
          </a:p>
          <a:p>
            <a:pPr marL="274320" indent="-274320"/>
            <a:r>
              <a:rPr lang="en-US" b="0" dirty="0"/>
              <a:t>1.  The rest of the psalm is simply an expansion of this idea. </a:t>
            </a:r>
          </a:p>
          <a:p>
            <a:pPr marL="274320" indent="-274320"/>
            <a:r>
              <a:rPr lang="en-US" b="0" dirty="0"/>
              <a:t>2.  It recounts the many ways in which the good shepherd meets all of our needs.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mn-ea"/>
                <a:cs typeface="+mn-cs"/>
              </a:rPr>
              <a:t>3.  All that we hope for, all that we need, all that God has promised, it’s all found in Jesus Christ, our Good Shepherd.</a:t>
            </a:r>
          </a:p>
          <a:p>
            <a:pPr marL="274320" indent="-274320"/>
            <a:endParaRPr lang="en-US" b="0" dirty="0"/>
          </a:p>
          <a:p>
            <a:pPr marL="274320" indent="-274320"/>
            <a:r>
              <a:rPr lang="en-US" b="1" dirty="0"/>
              <a:t>Q3: As David expands on this theme of being satisfied with the Lord’s provision, what essentials does he cite in the next verse?</a:t>
            </a:r>
          </a:p>
          <a:p>
            <a:pPr marL="274320" indent="-274320"/>
            <a:r>
              <a:rPr lang="en-US" b="1" dirty="0"/>
              <a:t>Psalm 23:2 KJV</a:t>
            </a:r>
            <a:r>
              <a:rPr lang="en-US" b="0" dirty="0"/>
              <a:t> - He maketh me to lie down in green pastures: he leadeth me beside the still waters.</a:t>
            </a:r>
          </a:p>
          <a:p>
            <a:pPr marL="274320" indent="-274320" eaLnBrk="1" hangingPunct="1"/>
            <a:r>
              <a:rPr lang="en-US" altLang="en-US" dirty="0">
                <a:latin typeface="Arial" panose="020B0604020202020204" pitchFamily="34" charset="0"/>
              </a:rPr>
              <a:t>1.  Our Good Shepherd knows where to find the best grass and the best water.  </a:t>
            </a:r>
          </a:p>
          <a:p>
            <a:pPr marL="274320" indent="-274320" eaLnBrk="1" hangingPunct="1"/>
            <a:r>
              <a:rPr lang="en-US" altLang="en-US" dirty="0">
                <a:latin typeface="Arial" panose="020B0604020202020204" pitchFamily="34" charset="0"/>
              </a:rPr>
              <a:t>2.  He protects us as we eat and drink, allowing the sheep to rest in perfect peace and tranquility.</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3.  David here reminds us that God will meet our needs for food and water.  </a:t>
            </a:r>
          </a:p>
          <a:p>
            <a:pPr marL="274320" indent="-274320"/>
            <a:r>
              <a:rPr lang="en-US" b="0" dirty="0"/>
              <a:t>4.  Jesus reminds us of the same thing.</a:t>
            </a:r>
          </a:p>
          <a:p>
            <a:pPr marL="274320" indent="-274320"/>
            <a:r>
              <a:rPr lang="en-US" b="1" dirty="0"/>
              <a:t>Matthew 6:33 KJV</a:t>
            </a:r>
            <a:r>
              <a:rPr lang="en-US" b="0" dirty="0"/>
              <a:t> - But seek ye first the kingdom of God, and his righteousness; and all these things shall be added unto you.</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In the second phrase of this verse, where does our Good Shepherd lead us?</a:t>
            </a:r>
          </a:p>
          <a:p>
            <a:pPr marL="274320" indent="-274320"/>
            <a:r>
              <a:rPr lang="en-US" b="0" dirty="0"/>
              <a:t>1.  He leads us in the paths of righteousness.</a:t>
            </a:r>
          </a:p>
          <a:p>
            <a:pPr marL="274320" indent="-274320"/>
            <a:r>
              <a:rPr lang="en-US" b="0" dirty="0"/>
              <a:t>2.  What is righteousness?  </a:t>
            </a:r>
          </a:p>
          <a:p>
            <a:pPr marL="274320" indent="-274320"/>
            <a:r>
              <a:rPr lang="en-US" b="0" dirty="0"/>
              <a:t>3.  Righteousness is doing what is right. </a:t>
            </a:r>
          </a:p>
          <a:p>
            <a:pPr marL="274320" indent="-274320"/>
            <a:r>
              <a:rPr lang="en-US" b="0" dirty="0"/>
              <a:t>4.  The Lord leads us to do what is right.</a:t>
            </a:r>
          </a:p>
          <a:p>
            <a:pPr marL="274320" indent="-274320"/>
            <a:r>
              <a:rPr lang="en-US" b="0" dirty="0"/>
              <a:t>5.  Would that involve obeying His commandments?</a:t>
            </a:r>
          </a:p>
          <a:p>
            <a:pPr marL="274320" indent="-274320"/>
            <a:r>
              <a:rPr lang="en-US" b="0" dirty="0"/>
              <a:t>6.  Would that involve loving Him with all our heart, mind, soul, and strength?</a:t>
            </a:r>
          </a:p>
          <a:p>
            <a:pPr marL="274320" indent="-274320"/>
            <a:r>
              <a:rPr lang="en-US" b="0" dirty="0"/>
              <a:t>7.  Would that involve loving others as ourselves?</a:t>
            </a:r>
          </a:p>
          <a:p>
            <a:pPr marL="274320" indent="-274320"/>
            <a:r>
              <a:rPr lang="en-US" b="0" dirty="0"/>
              <a:t>8.  Absolutely.</a:t>
            </a:r>
          </a:p>
          <a:p>
            <a:pPr marL="274320" indent="-274320"/>
            <a:endParaRPr lang="en-US" b="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Q2: When our Good Shepherd leads us in the paths of righteousness, is this righteousness imputed or imparted righteousness?</a:t>
            </a:r>
          </a:p>
          <a:p>
            <a:pPr marL="274320" indent="-274320"/>
            <a:r>
              <a:rPr lang="en-US" altLang="en-US" dirty="0"/>
              <a:t>1.  This is imparted righteousness, sanctification, growing in grace to be more like Jesus.</a:t>
            </a:r>
          </a:p>
          <a:p>
            <a:pPr marL="274320" indent="-274320"/>
            <a:r>
              <a:rPr lang="en-US" altLang="en-US" dirty="0"/>
              <a:t>2.  Imputed righteousness is the righteous of Christ.  </a:t>
            </a:r>
          </a:p>
          <a:p>
            <a:pPr marL="274320" indent="-274320"/>
            <a:r>
              <a:rPr lang="en-US" altLang="en-US" dirty="0"/>
              <a:t>3.  It is His perfect life of right doing, lived out on earth 2000 years ago, that is placed to our account by faith.</a:t>
            </a:r>
          </a:p>
          <a:p>
            <a:pPr marL="274320" indent="-274320"/>
            <a:r>
              <a:rPr lang="en-US" altLang="en-US" dirty="0"/>
              <a:t>4.  Imparted righteousness is the (imperfect) life of right doing that we live out daily as a result of the Spirit of God dwelling in us.</a:t>
            </a:r>
          </a:p>
          <a:p>
            <a:pPr marL="274320" indent="-274320"/>
            <a:r>
              <a:rPr lang="en-US" altLang="en-US" dirty="0"/>
              <a:t>5.  Forgiveness of our sins by the blood of Christ and His imputed righteousness is what saves us.  </a:t>
            </a:r>
          </a:p>
          <a:p>
            <a:pPr marL="274320" indent="-274320"/>
            <a:r>
              <a:rPr lang="en-US" altLang="en-US" dirty="0"/>
              <a:t>6.  Imparted righteousness does not save us but is an act of love to God and brings glory to Him.</a:t>
            </a:r>
          </a:p>
          <a:p>
            <a:pPr marL="274320" indent="-274320"/>
            <a:r>
              <a:rPr lang="en-US" altLang="en-US" dirty="0"/>
              <a:t>7.  Imputed righteousness is for our justification, imparted righteousness is for our sanctification. </a:t>
            </a:r>
          </a:p>
          <a:p>
            <a:pPr marL="274320" indent="-274320"/>
            <a:r>
              <a:rPr lang="en-US" altLang="en-US" dirty="0"/>
              <a:t>8.  Justification is our title to heaven, sanctification is our fitness for heaven.   </a:t>
            </a:r>
          </a:p>
          <a:p>
            <a:pPr marL="274320" indent="-274320"/>
            <a:endParaRPr lang="en-US" b="0" dirty="0"/>
          </a:p>
          <a:p>
            <a:pPr marL="274320" indent="-274320"/>
            <a:r>
              <a:rPr lang="en-US" b="1" dirty="0"/>
              <a:t>Q3: What does it mean to you that the Lord restores my soul?</a:t>
            </a:r>
          </a:p>
          <a:p>
            <a:pPr marL="274320" indent="-274320"/>
            <a:r>
              <a:rPr lang="en-US" dirty="0"/>
              <a:t>1.  We think of the soul as the essence of our being.</a:t>
            </a:r>
          </a:p>
          <a:p>
            <a:pPr marL="274320" indent="-274320"/>
            <a:r>
              <a:rPr lang="en-US" dirty="0"/>
              <a:t>2.  God breathed into Adam’s nostrils and he became a living soul.</a:t>
            </a:r>
          </a:p>
          <a:p>
            <a:pPr marL="274320" indent="-274320"/>
            <a:r>
              <a:rPr lang="en-US" dirty="0"/>
              <a:t>3.  Our soul represents the essence of our life: physical, mental, emotional, spiritual.</a:t>
            </a:r>
          </a:p>
          <a:p>
            <a:pPr marL="274320" indent="-274320"/>
            <a:r>
              <a:rPr lang="en-US" dirty="0"/>
              <a:t>4.  Our soul is who we are: our world view, our values, our character, our hopes and aspirations.</a:t>
            </a:r>
          </a:p>
          <a:p>
            <a:pPr marL="274320" indent="-274320"/>
            <a:r>
              <a:rPr lang="en-US" dirty="0"/>
              <a:t>5.  To retore my soul, we could say, means to restore my life.</a:t>
            </a:r>
          </a:p>
          <a:p>
            <a:pPr marL="274320" indent="-274320"/>
            <a:r>
              <a:rPr lang="en-US" dirty="0"/>
              <a:t>6.  We can think of that in physical terms as alluded to in the green pastures and still waters.</a:t>
            </a:r>
          </a:p>
          <a:p>
            <a:pPr marL="274320" indent="-274320"/>
            <a:r>
              <a:rPr lang="en-US" dirty="0"/>
              <a:t>7.  But we can also think of it in spiritual terms.</a:t>
            </a:r>
          </a:p>
          <a:p>
            <a:pPr marL="274320" indent="-274320"/>
            <a:r>
              <a:rPr lang="en-US" dirty="0"/>
              <a:t>8.  Our relationship with God is restored when our sins are forgiven and we are justified by faith.</a:t>
            </a:r>
          </a:p>
          <a:p>
            <a:pPr marL="274320" indent="-274320"/>
            <a:r>
              <a:rPr lang="en-US" b="1" dirty="0"/>
              <a:t>Romans 5:1 KJV </a:t>
            </a:r>
            <a:r>
              <a:rPr lang="en-US" dirty="0"/>
              <a:t>- Therefore being justified by faith, we have peace with God through our Lord Jesus Christ:</a:t>
            </a:r>
          </a:p>
          <a:p>
            <a:pPr marL="274320" indent="-274320"/>
            <a:r>
              <a:rPr lang="en-US" dirty="0"/>
              <a:t>9.  As we take in the spiritual nourishment of meditating on the word and communing with the Lord in prayer, our spiritual life is restored.</a:t>
            </a:r>
          </a:p>
          <a:p>
            <a:pPr marL="274320" indent="-274320"/>
            <a:r>
              <a:rPr lang="en-US" dirty="0"/>
              <a:t>10.  We see God’s plan and purpose for our lives.</a:t>
            </a:r>
          </a:p>
          <a:p>
            <a:pPr marL="274320" indent="-274320"/>
            <a:r>
              <a:rPr lang="en-US" dirty="0"/>
              <a:t>11. Our relationship to our Good Shepherd, as sheep of His flock, gives our lives meaning and hope.</a:t>
            </a:r>
          </a:p>
          <a:p>
            <a:pPr marL="274320" indent="-274320"/>
            <a:r>
              <a:rPr lang="en-US" dirty="0"/>
              <a:t>12. Loving, trusting, and following our Good Shepherd will bring us home at last.</a:t>
            </a:r>
          </a:p>
          <a:p>
            <a:pPr marL="274320" indent="-274320"/>
            <a:r>
              <a:rPr lang="en-US" dirty="0"/>
              <a:t>13. As David writes in the final line of this psalm: “And I will dwell in the house of the Lord forever.”</a:t>
            </a:r>
          </a:p>
          <a:p>
            <a:pPr marL="274320" indent="-274320"/>
            <a:endParaRPr lang="en-US" b="0" dirty="0"/>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5415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the greatest provision that our Good Shepherd has made for us?</a:t>
            </a:r>
          </a:p>
          <a:p>
            <a:pPr marL="274320" indent="-274320"/>
            <a:r>
              <a:rPr lang="en-US" b="0" dirty="0"/>
              <a:t>1.  He has taken our sins on Calvary’s cross so that we can be forgiven and receive eternal life.</a:t>
            </a:r>
          </a:p>
          <a:p>
            <a:pPr marL="274320" indent="-274320"/>
            <a:r>
              <a:rPr lang="en-US" b="0" dirty="0"/>
              <a:t>2.  This meets our greatest need: to be forgiven of our sins.</a:t>
            </a:r>
          </a:p>
          <a:p>
            <a:pPr marL="274320" indent="-274320"/>
            <a:r>
              <a:rPr lang="en-US" b="0" dirty="0"/>
              <a:t>3.  This is the essence of the gospel: Christ died for our sins.</a:t>
            </a:r>
          </a:p>
          <a:p>
            <a:pPr marL="274320" indent="-274320"/>
            <a:r>
              <a:rPr lang="en-US" b="0" dirty="0"/>
              <a:t>4.  He died that we might live.</a:t>
            </a:r>
          </a:p>
          <a:p>
            <a:pPr marL="274320" indent="-274320"/>
            <a:r>
              <a:rPr lang="en-US" b="0" dirty="0"/>
              <a:t>5.  The Good Shepherd made the ultimate sacrifice for His sheep.</a:t>
            </a:r>
          </a:p>
          <a:p>
            <a:pPr marL="274320" indent="-274320"/>
            <a:r>
              <a:rPr lang="en-US" b="0" dirty="0"/>
              <a:t>6.  And when we hear the Gospel of what Christ has done to save us, we can choose to trust in Him for the forgiveness of our sins and have eternal life.</a:t>
            </a:r>
          </a:p>
          <a:p>
            <a:pPr marL="274320" indent="-274320"/>
            <a:r>
              <a:rPr lang="en-US" b="0" dirty="0"/>
              <a:t>7.  When we become part of His flock, He says in this same chapter that we will hear his voice and follow Him.</a:t>
            </a:r>
          </a:p>
          <a:p>
            <a:pPr marL="274320" indent="-274320"/>
            <a:r>
              <a:rPr lang="en-US" b="0" dirty="0"/>
              <a:t>8.  That means He becomes not just our Savior but our Lord as well.</a:t>
            </a:r>
          </a:p>
          <a:p>
            <a:pPr marL="274320" indent="-274320"/>
            <a:r>
              <a:rPr lang="en-US" b="0" dirty="0"/>
              <a:t>9.  We follow Him by living in obedience to His word.</a:t>
            </a:r>
          </a:p>
          <a:p>
            <a:pPr marL="274320" indent="-274320"/>
            <a:endParaRPr lang="en-US" b="0" dirty="0"/>
          </a:p>
          <a:p>
            <a:pPr marL="274320" indent="-274320"/>
            <a:r>
              <a:rPr lang="en-US" b="1" dirty="0"/>
              <a:t>Q2: When we become part of the Good Shepherd’s flock by faith in Him, what can we know about the promises of the 23</a:t>
            </a:r>
            <a:r>
              <a:rPr lang="en-US" b="1" baseline="30000" dirty="0"/>
              <a:t>rd</a:t>
            </a:r>
            <a:r>
              <a:rPr lang="en-US" b="1" dirty="0"/>
              <a:t> Psalm?</a:t>
            </a:r>
          </a:p>
          <a:p>
            <a:pPr marL="274320" indent="-274320"/>
            <a:r>
              <a:rPr lang="en-US" b="0" dirty="0"/>
              <a:t>1.  All the promises of God are fulfilled in a relationship with Jesus Christ.</a:t>
            </a:r>
          </a:p>
          <a:p>
            <a:pPr marL="274320" indent="-274320"/>
            <a:r>
              <a:rPr lang="en-US" b="0" dirty="0"/>
              <a:t>2.  Jesus becomes our Good Shepherd.</a:t>
            </a:r>
          </a:p>
          <a:p>
            <a:pPr marL="274320" indent="-274320"/>
            <a:r>
              <a:rPr lang="en-US" b="0" dirty="0"/>
              <a:t>3.  He meets all of our needs:</a:t>
            </a:r>
          </a:p>
          <a:p>
            <a:pPr marL="274320" indent="-274320"/>
            <a:r>
              <a:rPr lang="en-US" b="0" dirty="0"/>
              <a:t>4.  The apostle Paul writes in:</a:t>
            </a:r>
          </a:p>
          <a:p>
            <a:pPr marL="274320" indent="-274320"/>
            <a:r>
              <a:rPr lang="en-US" b="1" dirty="0"/>
              <a:t>Philippians 4:19 KJV </a:t>
            </a:r>
            <a:r>
              <a:rPr lang="en-US" b="0" dirty="0"/>
              <a:t>- But my God shall supply all your need according to his riches in glory by Christ Jesus.</a:t>
            </a:r>
          </a:p>
          <a:p>
            <a:pPr marL="274320" indent="-274320"/>
            <a:r>
              <a:rPr lang="en-US" b="0" dirty="0"/>
              <a:t>5.  We can truly be satisfied when Jesus is our Savior and Lord.</a:t>
            </a:r>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Does that should good to you?</a:t>
            </a:r>
          </a:p>
          <a:p>
            <a:pPr marL="274320" indent="-274320"/>
            <a:r>
              <a:rPr lang="en-US" dirty="0"/>
              <a:t>Are you trusting in Jesus today and enjoying the blessings this psalm promises to us?</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73743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a:t>
            </a:r>
          </a:p>
          <a:p>
            <a:pPr marL="274320" indent="-274320" eaLnBrk="1" hangingPunct="1">
              <a:lnSpc>
                <a:spcPct val="80000"/>
              </a:lnSpc>
              <a:defRPr/>
            </a:pPr>
            <a:r>
              <a:rPr lang="en-US" dirty="0"/>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b="1" dirty="0"/>
              <a:t>Q1:  Why did Jesus call them fools?</a:t>
            </a:r>
          </a:p>
          <a:p>
            <a:pPr marL="274320" indent="-274320"/>
            <a:r>
              <a:rPr lang="en-US" b="0" dirty="0"/>
              <a:t>1.  Because they had failed to believe all that the prophets had spoken about the Messiah.</a:t>
            </a:r>
          </a:p>
          <a:p>
            <a:pPr marL="274320" indent="-274320"/>
            <a:r>
              <a:rPr lang="en-US" b="0" dirty="0"/>
              <a:t>2.  They were looking for a military leader to vanquish the Romans, but that’s not what the prophets had predicted the Messiah would be.</a:t>
            </a:r>
          </a:p>
          <a:p>
            <a:pPr marL="274320" indent="-274320"/>
            <a:r>
              <a:rPr lang="en-US" b="0" dirty="0"/>
              <a:t>3.  Jesus accomplished much more than they were expecting.</a:t>
            </a:r>
          </a:p>
          <a:p>
            <a:pPr marL="274320" indent="-274320"/>
            <a:r>
              <a:rPr lang="en-US" b="0" dirty="0"/>
              <a:t>4.  At the cross, He vanquished Satan and eternal death for all who would believe and lay their sins on Him.</a:t>
            </a:r>
          </a:p>
          <a:p>
            <a:pPr marL="274320" indent="-274320"/>
            <a:r>
              <a:rPr lang="en-US" b="0" dirty="0"/>
              <a:t>5.  Instead of a military Messiah, He was a suffering Messiah who took our place and suffered for our sins.</a:t>
            </a:r>
          </a:p>
          <a:p>
            <a:pPr marL="274320" indent="-274320"/>
            <a:r>
              <a:rPr lang="en-US" b="0" dirty="0"/>
              <a:t>6.  They would have understood that if they had read Isaiah 53 about the Suffering Servant.</a:t>
            </a:r>
          </a:p>
          <a:p>
            <a:pPr marL="274320" indent="-274320"/>
            <a:endParaRPr lang="en-US" b="0" dirty="0"/>
          </a:p>
          <a:p>
            <a:pPr marL="274320" lvl="0" indent="-274320"/>
            <a:r>
              <a:rPr lang="en-US" sz="1200" b="1" i="0" u="none" strike="noStrike" kern="1200" dirty="0">
                <a:solidFill>
                  <a:schemeClr val="tx1"/>
                </a:solidFill>
                <a:effectLst/>
                <a:latin typeface="Arial" charset="0"/>
                <a:ea typeface="+mn-ea"/>
                <a:cs typeface="+mn-cs"/>
              </a:rPr>
              <a:t>Q2: To what did Jesus turn to open the eyes of these two disciples?</a:t>
            </a:r>
          </a:p>
          <a:p>
            <a:pPr marL="274320" lvl="0" indent="-274320"/>
            <a:r>
              <a:rPr lang="en-US" sz="1200" b="0" i="0" u="none" strike="noStrike" kern="1200" dirty="0">
                <a:solidFill>
                  <a:schemeClr val="tx1"/>
                </a:solidFill>
                <a:effectLst/>
                <a:latin typeface="Arial" charset="0"/>
                <a:ea typeface="+mn-ea"/>
                <a:cs typeface="+mn-cs"/>
              </a:rPr>
              <a:t>1.  He started with Moses, probably in Gen 3:15, and He continued through </a:t>
            </a:r>
            <a:r>
              <a:rPr lang="en-US" sz="1200" b="1" i="0" u="none" strike="noStrike" kern="1200" dirty="0">
                <a:solidFill>
                  <a:schemeClr val="tx1"/>
                </a:solidFill>
                <a:effectLst/>
                <a:latin typeface="Arial" charset="0"/>
                <a:ea typeface="+mn-ea"/>
                <a:cs typeface="+mn-cs"/>
              </a:rPr>
              <a:t>all</a:t>
            </a:r>
            <a:r>
              <a:rPr lang="en-US" sz="1200" b="0" i="0" u="none" strike="noStrike" kern="1200" dirty="0">
                <a:solidFill>
                  <a:schemeClr val="tx1"/>
                </a:solidFill>
                <a:effectLst/>
                <a:latin typeface="Arial" charset="0"/>
                <a:ea typeface="+mn-ea"/>
                <a:cs typeface="+mn-cs"/>
              </a:rPr>
              <a:t> the other books of the OT Scripture.</a:t>
            </a:r>
          </a:p>
          <a:p>
            <a:pPr marL="274320" lvl="0" indent="-274320"/>
            <a:r>
              <a:rPr lang="en-US" sz="1200" b="0" i="0" u="none" strike="noStrike" kern="1200" dirty="0">
                <a:solidFill>
                  <a:schemeClr val="tx1"/>
                </a:solidFill>
                <a:effectLst/>
                <a:latin typeface="Arial" charset="0"/>
                <a:ea typeface="+mn-ea"/>
                <a:cs typeface="+mn-cs"/>
              </a:rPr>
              <a:t>2.  And what did He do?</a:t>
            </a:r>
          </a:p>
          <a:p>
            <a:pPr marL="274320" lvl="0" indent="-274320"/>
            <a:r>
              <a:rPr lang="en-US" sz="1200" b="0" i="0" u="none" strike="noStrike" kern="1200" dirty="0">
                <a:solidFill>
                  <a:schemeClr val="tx1"/>
                </a:solidFill>
                <a:effectLst/>
                <a:latin typeface="Arial" charset="0"/>
                <a:ea typeface="+mn-ea"/>
                <a:cs typeface="+mn-cs"/>
              </a:rPr>
              <a:t>3.  He expounded or explained to them all the prophecies that were written concerning himself.</a:t>
            </a:r>
          </a:p>
          <a:p>
            <a:pPr marL="274320" lvl="0" indent="-274320"/>
            <a:r>
              <a:rPr lang="en-US" sz="1200" b="0" i="0" u="none" strike="noStrike" kern="1200" dirty="0">
                <a:solidFill>
                  <a:schemeClr val="tx1"/>
                </a:solidFill>
                <a:effectLst/>
                <a:latin typeface="Arial" charset="0"/>
                <a:ea typeface="+mn-ea"/>
                <a:cs typeface="+mn-cs"/>
              </a:rPr>
              <a:t>4.  He didn’t just quote verses, He explained how He would fulfill all of the Messianic prophecies.</a:t>
            </a:r>
          </a:p>
          <a:p>
            <a:pPr marL="274320" lvl="0" indent="-274320"/>
            <a:r>
              <a:rPr lang="en-US" sz="1200" b="0" i="0" u="none" strike="noStrike" kern="1200" dirty="0">
                <a:solidFill>
                  <a:schemeClr val="tx1"/>
                </a:solidFill>
                <a:effectLst/>
                <a:latin typeface="Arial" charset="0"/>
                <a:ea typeface="+mn-ea"/>
                <a:cs typeface="+mn-cs"/>
              </a:rPr>
              <a:t>5.  Now that is a Bible study that I would have loved to be a part of.</a:t>
            </a:r>
          </a:p>
          <a:p>
            <a:pPr marL="274320" lvl="0" indent="-274320"/>
            <a:r>
              <a:rPr lang="en-US" sz="1200" b="0" i="0" u="none" strike="noStrike" kern="1200" dirty="0">
                <a:solidFill>
                  <a:schemeClr val="tx1"/>
                </a:solidFill>
                <a:effectLst/>
                <a:latin typeface="Arial" charset="0"/>
                <a:ea typeface="+mn-ea"/>
                <a:cs typeface="+mn-cs"/>
              </a:rPr>
              <a:t>6.  How about you?</a:t>
            </a:r>
          </a:p>
          <a:p>
            <a:pPr marL="274320" indent="-274320"/>
            <a:endParaRPr lang="en-US" b="0" dirty="0"/>
          </a:p>
          <a:p>
            <a:pPr marL="274320" indent="-274320"/>
            <a:endParaRPr lang="en-US" b="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does Jesus refer to scripture in this text?</a:t>
            </a:r>
          </a:p>
          <a:p>
            <a:pPr marL="274320" indent="-274320"/>
            <a:r>
              <a:rPr lang="en-US" b="0" dirty="0"/>
              <a:t>1.  The Law of Moses, the Prophets, and the Psalms.</a:t>
            </a:r>
          </a:p>
          <a:p>
            <a:pPr marL="274320" indent="-274320"/>
            <a:r>
              <a:rPr lang="en-US" b="0" dirty="0"/>
              <a:t>2.  Here Jesus specifically includes the Psalms as containing Messianic prophecies.</a:t>
            </a:r>
          </a:p>
          <a:p>
            <a:pPr marL="274320" indent="-274320"/>
            <a:r>
              <a:rPr lang="en-US" b="0" dirty="0"/>
              <a:t>3.  And we know there are many.</a:t>
            </a:r>
          </a:p>
          <a:p>
            <a:pPr marL="274320" indent="-274320"/>
            <a:r>
              <a:rPr lang="en-US" b="0" dirty="0"/>
              <a:t>4.  The Sadducees of Jesus day accepted only the first five books of the Bible, but Jesus accepted the same OT books as we have in our Bibles today.</a:t>
            </a:r>
          </a:p>
          <a:p>
            <a:pPr marL="274320" indent="-274320"/>
            <a:endParaRPr lang="en-US" b="0" dirty="0"/>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22</a:t>
            </a:fld>
            <a:endParaRPr lang="en-US" dirty="0"/>
          </a:p>
        </p:txBody>
      </p:sp>
    </p:spTree>
    <p:extLst>
      <p:ext uri="{BB962C8B-B14F-4D97-AF65-F5344CB8AC3E}">
        <p14:creationId xmlns:p14="http://schemas.microsoft.com/office/powerpoint/2010/main" val="3231304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amazing about this Psalm?</a:t>
            </a:r>
          </a:p>
          <a:p>
            <a:pPr marL="274320" indent="-274320"/>
            <a:r>
              <a:rPr lang="en-US" b="0" dirty="0"/>
              <a:t>1.  This is a psalm written by David 1,000 years before Jesus was born.</a:t>
            </a:r>
          </a:p>
          <a:p>
            <a:pPr marL="274320" indent="-274320"/>
            <a:r>
              <a:rPr lang="en-US" b="0" dirty="0"/>
              <a:t>2.  This description of the crucifixion fits the facts perfectly.</a:t>
            </a:r>
          </a:p>
          <a:p>
            <a:pPr marL="274320" indent="-274320"/>
            <a:r>
              <a:rPr lang="en-US" b="0" dirty="0"/>
              <a:t>3.  It is as though he was an eyewitness of what Jesus went through.</a:t>
            </a:r>
          </a:p>
          <a:p>
            <a:pPr marL="274320" indent="-274320"/>
            <a:r>
              <a:rPr lang="en-US" b="0" dirty="0"/>
              <a:t>4.  The psalm begins with the very words that Jesus spoke from the cross.</a:t>
            </a:r>
          </a:p>
          <a:p>
            <a:pPr marL="274320" indent="-274320"/>
            <a:r>
              <a:rPr lang="en-US" b="0" dirty="0"/>
              <a:t>5.  He describes what it was like, with his bones out of joint and his bones protruding.</a:t>
            </a:r>
          </a:p>
          <a:p>
            <a:pPr marL="274320" indent="-274320"/>
            <a:r>
              <a:rPr lang="en-US" b="0" dirty="0"/>
              <a:t>6.  It even describes his hands and feet being pierced.</a:t>
            </a:r>
          </a:p>
          <a:p>
            <a:pPr marL="274320" indent="-274320"/>
            <a:r>
              <a:rPr lang="en-US" b="0" dirty="0"/>
              <a:t>7.  And this was some 900 years before the Romans came on the world stage with crucifixion as their means of executing criminals.</a:t>
            </a:r>
          </a:p>
          <a:p>
            <a:pPr marL="274320" indent="-274320"/>
            <a:r>
              <a:rPr lang="en-US" b="0" dirty="0"/>
              <a:t>8.  And look at the ending prophecy: “They divide my garments among them, and for My clothing they cast lots.”</a:t>
            </a:r>
          </a:p>
          <a:p>
            <a:pPr marL="274320" indent="-274320"/>
            <a:r>
              <a:rPr lang="en-US" b="0" dirty="0"/>
              <a:t>9.  That almost sounds contradictory, but John describes how they divided His clothes into four piles, but when they came to His robe, it was seamless so they cast lots for it.</a:t>
            </a:r>
          </a:p>
          <a:p>
            <a:pPr marL="274320" indent="-274320"/>
            <a:endParaRPr lang="en-US" b="0" dirty="0"/>
          </a:p>
          <a:p>
            <a:pPr marL="274320" indent="-274320"/>
            <a:r>
              <a:rPr lang="en-US" b="1" dirty="0"/>
              <a:t>Q2: What conclusions do you draw from this prophecy so clearly fulfilled in the crucifixion of Jesus?</a:t>
            </a:r>
          </a:p>
          <a:p>
            <a:pPr marL="274320" indent="-274320"/>
            <a:r>
              <a:rPr lang="en-US" b="0" dirty="0"/>
              <a:t>1.  To me, it is more proof that the Bible is God’s word, and Jesus is God’s Son.</a:t>
            </a:r>
          </a:p>
          <a:p>
            <a:pPr marL="274320" indent="-274320"/>
            <a:r>
              <a:rPr lang="en-US" b="0" dirty="0"/>
              <a:t>2.  In prophecy, God tells us long before it happens, what is going to come to pass.</a:t>
            </a:r>
          </a:p>
          <a:p>
            <a:pPr marL="274320" indent="-274320"/>
            <a:r>
              <a:rPr lang="en-US" b="0" dirty="0"/>
              <a:t>3.  Then He acts to bring it about so we may believe.</a:t>
            </a:r>
          </a:p>
          <a:p>
            <a:pPr marL="274320" indent="-274320"/>
            <a:r>
              <a:rPr lang="en-US" b="1" dirty="0"/>
              <a:t>John 14:29 ESV </a:t>
            </a:r>
            <a:r>
              <a:rPr lang="en-US" b="0" dirty="0"/>
              <a:t>- And now I have told you before it takes place, so that when it does take place you may believe.</a:t>
            </a:r>
          </a:p>
          <a:p>
            <a:pPr marL="274320" indent="-274320"/>
            <a:r>
              <a:rPr lang="en-US" dirty="0"/>
              <a:t>4.  God speaking through Isaiah:</a:t>
            </a:r>
          </a:p>
          <a:p>
            <a:pPr marL="274320" indent="-274320"/>
            <a:r>
              <a:rPr lang="en-US" b="1" dirty="0"/>
              <a:t>Isaiah 46:11 NKJV </a:t>
            </a:r>
            <a:r>
              <a:rPr lang="en-US" b="0" dirty="0"/>
              <a:t>- Indeed I have spoken it; I will also bring it to pass. I have purposed it; I will also do it.</a:t>
            </a:r>
          </a:p>
          <a:p>
            <a:pPr marL="274320" indent="-274320"/>
            <a:r>
              <a:rPr lang="en-US" b="0" dirty="0"/>
              <a:t>5.  The greatest objective evidence of the truth of God’s word is fulfilled Bible prophecy.</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23</a:t>
            </a:fld>
            <a:endParaRPr lang="en-US" dirty="0"/>
          </a:p>
        </p:txBody>
      </p:sp>
    </p:spTree>
    <p:extLst>
      <p:ext uri="{BB962C8B-B14F-4D97-AF65-F5344CB8AC3E}">
        <p14:creationId xmlns:p14="http://schemas.microsoft.com/office/powerpoint/2010/main" val="2871794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Who are the persons in this conversation recorded by David?</a:t>
            </a:r>
          </a:p>
          <a:p>
            <a:pPr marL="274320" indent="-274320"/>
            <a:r>
              <a:rPr lang="en-US" dirty="0"/>
              <a:t>1.  When we see the LORD in all caps, to whom does it refer?</a:t>
            </a:r>
          </a:p>
          <a:p>
            <a:pPr marL="274320" indent="-274320"/>
            <a:r>
              <a:rPr lang="en-US" dirty="0"/>
              <a:t>2.  It refers to YHWH, Yahweh, the personal name of God.</a:t>
            </a:r>
          </a:p>
          <a:p>
            <a:pPr marL="274320" indent="-274320"/>
            <a:r>
              <a:rPr lang="en-US" dirty="0"/>
              <a:t>3.  So we would take Yahweh to be God the Father.</a:t>
            </a:r>
          </a:p>
          <a:p>
            <a:pPr marL="274320" indent="-274320"/>
            <a:r>
              <a:rPr lang="en-US" dirty="0"/>
              <a:t>4.  To whom does the other Lord refer here?</a:t>
            </a:r>
          </a:p>
          <a:p>
            <a:pPr marL="274320" indent="-274320"/>
            <a:r>
              <a:rPr lang="en-US" dirty="0"/>
              <a:t>5.  David refers to Him as my Lord.</a:t>
            </a:r>
          </a:p>
          <a:p>
            <a:pPr marL="274320" indent="-274320"/>
            <a:r>
              <a:rPr lang="en-US" dirty="0"/>
              <a:t>6.  The Hebrew for Lord here is </a:t>
            </a:r>
            <a:r>
              <a:rPr lang="en-US" dirty="0" err="1"/>
              <a:t>Adon</a:t>
            </a:r>
            <a:r>
              <a:rPr lang="en-US" dirty="0"/>
              <a:t> (</a:t>
            </a:r>
            <a:r>
              <a:rPr lang="en-US" b="0" i="0" dirty="0">
                <a:solidFill>
                  <a:srgbClr val="0A0A0A"/>
                </a:solidFill>
                <a:effectLst/>
                <a:latin typeface="arial" panose="020B0604020202020204" pitchFamily="34" charset="0"/>
              </a:rPr>
              <a:t>aw-done’).</a:t>
            </a:r>
          </a:p>
          <a:p>
            <a:pPr marL="274320" indent="-274320"/>
            <a:r>
              <a:rPr lang="en-US" b="0" i="0" dirty="0">
                <a:solidFill>
                  <a:srgbClr val="0A0A0A"/>
                </a:solidFill>
                <a:effectLst/>
                <a:latin typeface="arial" panose="020B0604020202020204" pitchFamily="34" charset="0"/>
              </a:rPr>
              <a:t>7.  It is defined by Strong’s as sovereign, i.e. controller (human or divine):—lord, master, owner.</a:t>
            </a:r>
          </a:p>
          <a:p>
            <a:pPr marL="274320" indent="-274320"/>
            <a:r>
              <a:rPr lang="en-US" b="0" i="0" dirty="0">
                <a:solidFill>
                  <a:srgbClr val="0A0A0A"/>
                </a:solidFill>
                <a:effectLst/>
                <a:latin typeface="arial" panose="020B0604020202020204" pitchFamily="34" charset="0"/>
              </a:rPr>
              <a:t>8.  It is not too hard to figure out who this second Lord is, because what does Yahweh say to Him?</a:t>
            </a:r>
          </a:p>
          <a:p>
            <a:pPr marL="274320" indent="-274320"/>
            <a:r>
              <a:rPr lang="en-US" b="0" i="0" dirty="0">
                <a:solidFill>
                  <a:srgbClr val="0A0A0A"/>
                </a:solidFill>
                <a:effectLst/>
                <a:latin typeface="arial" panose="020B0604020202020204" pitchFamily="34" charset="0"/>
              </a:rPr>
              <a:t>9.  And who sits at the right hand of God the Father? It is the resurrected and ascended Lord Jesus Christ.</a:t>
            </a:r>
          </a:p>
          <a:p>
            <a:pPr marL="274320" indent="-274320"/>
            <a:r>
              <a:rPr lang="en-US" b="0" i="0" dirty="0">
                <a:solidFill>
                  <a:srgbClr val="0A0A0A"/>
                </a:solidFill>
                <a:effectLst/>
                <a:latin typeface="arial" panose="020B0604020202020204" pitchFamily="34" charset="0"/>
              </a:rPr>
              <a:t>10. And the day is coming when His enemies will be made His footstool, when He returns in glory and they are slain by the glory of His power.</a:t>
            </a:r>
          </a:p>
          <a:p>
            <a:pPr marL="274320" indent="-274320"/>
            <a:r>
              <a:rPr lang="en-US" dirty="0"/>
              <a:t>11. So we can take this as a conversation between the Father and the Son.</a:t>
            </a:r>
          </a:p>
          <a:p>
            <a:pPr marL="274320" indent="-274320"/>
            <a:r>
              <a:rPr lang="en-US" dirty="0"/>
              <a:t>12. The conversation goes on in verses 2 and 3 as the Father designates the Son as King and ruler, saying:</a:t>
            </a:r>
          </a:p>
          <a:p>
            <a:pPr marL="274320" indent="-274320"/>
            <a:r>
              <a:rPr lang="en-US" b="1" dirty="0"/>
              <a:t>Psalm 110:2 ESV </a:t>
            </a:r>
            <a:r>
              <a:rPr lang="en-US" dirty="0"/>
              <a:t> The LORD sends forth from Zion your mighty scepter. Rule in the midst of your enemies!</a:t>
            </a:r>
          </a:p>
          <a:p>
            <a:pPr marL="274320" indent="-274320"/>
            <a:r>
              <a:rPr lang="en-US" dirty="0"/>
              <a:t>13. So here we have the Son of God as the King of kings, who will rule the earth and defeat the forces of evil at His return.</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24</a:t>
            </a:fld>
            <a:endParaRPr lang="en-US" dirty="0"/>
          </a:p>
        </p:txBody>
      </p:sp>
    </p:spTree>
    <p:extLst>
      <p:ext uri="{BB962C8B-B14F-4D97-AF65-F5344CB8AC3E}">
        <p14:creationId xmlns:p14="http://schemas.microsoft.com/office/powerpoint/2010/main" val="3073865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argument is Jesus making here?</a:t>
            </a:r>
          </a:p>
          <a:p>
            <a:pPr marL="274320" indent="-274320"/>
            <a:r>
              <a:rPr lang="en-US" dirty="0"/>
              <a:t>1.  If the Messiah is the physical descendant of David, how could David call him Lord?</a:t>
            </a:r>
          </a:p>
          <a:p>
            <a:pPr marL="274320" indent="-274320"/>
            <a:r>
              <a:rPr lang="en-US" dirty="0"/>
              <a:t>2.  The term lord would be used for the father or the ancestor, not the descendant.</a:t>
            </a:r>
          </a:p>
          <a:p>
            <a:pPr marL="274320" indent="-274320"/>
            <a:r>
              <a:rPr lang="en-US" dirty="0"/>
              <a:t>3.  So here Jesus is indicating that the Messiah was more than just a normal human being with an earthly father and mother.</a:t>
            </a:r>
          </a:p>
          <a:p>
            <a:pPr marL="274320" indent="-274320"/>
            <a:r>
              <a:rPr lang="en-US" dirty="0"/>
              <a:t>4.  And this goes back to another prophecy concerning the Messiah</a:t>
            </a:r>
          </a:p>
          <a:p>
            <a:pPr marL="274320" indent="-274320"/>
            <a:r>
              <a:rPr lang="en-US" b="1" dirty="0"/>
              <a:t>Micah 5:2 NKJV </a:t>
            </a:r>
            <a:r>
              <a:rPr lang="en-US" dirty="0"/>
              <a:t>- 2 "But you, Bethlehem Ephrathah, Though you are little among the thousands of Judah, Yet out of you shall come forth to Me The One to be Ruler in Israel, Whose goings forth are from of old, From everlasting."</a:t>
            </a:r>
          </a:p>
          <a:p>
            <a:pPr marL="274320" indent="-274320"/>
            <a:r>
              <a:rPr lang="en-US" dirty="0"/>
              <a:t>5.  So the Messiah who would come out of Bethlehem at the incarnation would be the Word that was with God in the beginning.</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25</a:t>
            </a:fld>
            <a:endParaRPr lang="en-US" dirty="0"/>
          </a:p>
        </p:txBody>
      </p:sp>
    </p:spTree>
    <p:extLst>
      <p:ext uri="{BB962C8B-B14F-4D97-AF65-F5344CB8AC3E}">
        <p14:creationId xmlns:p14="http://schemas.microsoft.com/office/powerpoint/2010/main" val="3948049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In addition to being King of kings, what else did Yahweh promise His Son?</a:t>
            </a:r>
          </a:p>
          <a:p>
            <a:pPr marL="274320" lvl="0" indent="-274320"/>
            <a:r>
              <a:rPr lang="en-US" dirty="0"/>
              <a:t>1.  He would be a priest of highest rank, according to the order of Melchizedek.</a:t>
            </a:r>
          </a:p>
          <a:p>
            <a:pPr marL="274320" lvl="0" indent="-274320"/>
            <a:r>
              <a:rPr lang="en-US" dirty="0"/>
              <a:t>2.  The writer of Hebrews clearly validates the fulfillment of this covenant promise with these words:</a:t>
            </a:r>
          </a:p>
          <a:p>
            <a:pPr marL="274320" lvl="0" indent="-274320"/>
            <a:r>
              <a:rPr lang="en-US" b="1" dirty="0"/>
              <a:t>Hebrews 6:19-20 ESV </a:t>
            </a:r>
            <a:r>
              <a:rPr lang="en-US" dirty="0"/>
              <a:t>- We have this as a sure and steadfast anchor of the soul, a hope that enters into the inner place behind the curtain, </a:t>
            </a:r>
            <a:r>
              <a:rPr lang="en-US" baseline="30000" dirty="0"/>
              <a:t>20</a:t>
            </a:r>
            <a:r>
              <a:rPr lang="en-US" dirty="0"/>
              <a:t> where Jesus has gone as a forerunner on our behalf, having become a high priest forever after the order of Melchizedek.</a:t>
            </a:r>
          </a:p>
          <a:p>
            <a:pPr marL="274320" lvl="0" indent="-274320"/>
            <a:r>
              <a:rPr lang="en-US" dirty="0"/>
              <a:t>3.  Hebrews points out that the high priesthood of Jesus is superior to the human priests that had to offer sacrifices for their own sins and were subject to death.</a:t>
            </a:r>
          </a:p>
          <a:p>
            <a:pPr marL="274320" lvl="0" indent="-274320"/>
            <a:r>
              <a:rPr lang="en-US" dirty="0"/>
              <a:t>4.  Jesus is ever interceding for us in the heavenly sanctuary.</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26</a:t>
            </a:fld>
            <a:endParaRPr lang="en-US" dirty="0"/>
          </a:p>
        </p:txBody>
      </p:sp>
    </p:spTree>
    <p:extLst>
      <p:ext uri="{BB962C8B-B14F-4D97-AF65-F5344CB8AC3E}">
        <p14:creationId xmlns:p14="http://schemas.microsoft.com/office/powerpoint/2010/main" val="53822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dirty="0"/>
              <a:t>1.  How many could say this whole psalm by heart?</a:t>
            </a:r>
          </a:p>
          <a:p>
            <a:pPr marL="274320" indent="-274320"/>
            <a:r>
              <a:rPr lang="en-US" dirty="0"/>
              <a:t>2.  Many of us memorized it as kids and have enjoyed it all of our lives.</a:t>
            </a:r>
          </a:p>
          <a:p>
            <a:pPr marL="274320" indent="-274320"/>
            <a:r>
              <a:rPr lang="en-US" dirty="0"/>
              <a:t>3.  Why do you love this psalm?</a:t>
            </a:r>
          </a:p>
          <a:p>
            <a:pPr marL="274320" indent="-274320"/>
            <a:r>
              <a:rPr lang="en-US" dirty="0"/>
              <a:t>4.  Because it paints a beautiful picture of the love and care of God for us.</a:t>
            </a:r>
          </a:p>
          <a:p>
            <a:pPr marL="274320" indent="-274320"/>
            <a:r>
              <a:rPr lang="en-US" dirty="0"/>
              <a:t>5.  This is a poetic illustration of the goodness of God.</a:t>
            </a:r>
          </a:p>
          <a:p>
            <a:pPr marL="274320" indent="-274320"/>
            <a:r>
              <a:rPr lang="en-US" dirty="0"/>
              <a:t>6.  It doesn’t just say that God is good.</a:t>
            </a:r>
          </a:p>
          <a:p>
            <a:pPr marL="274320" indent="-274320"/>
            <a:r>
              <a:rPr lang="en-US" b="0" i="0" dirty="0">
                <a:solidFill>
                  <a:srgbClr val="0D233B"/>
                </a:solidFill>
                <a:effectLst/>
                <a:latin typeface="aktiv-grotesk"/>
              </a:rPr>
              <a:t>7.  It paints a poetic image of a dependent sheep being tended by a loving shepherd.</a:t>
            </a:r>
            <a:endParaRPr lang="en-US" dirty="0"/>
          </a:p>
          <a:p>
            <a:pPr marL="274320" indent="-274320"/>
            <a:r>
              <a:rPr lang="en-US" dirty="0"/>
              <a:t>8.  This is what we call a metaphor; God is like a good shepherd.</a:t>
            </a:r>
          </a:p>
          <a:p>
            <a:pPr marL="274320" indent="-274320"/>
            <a:r>
              <a:rPr lang="en-US" dirty="0"/>
              <a:t>9.  He is a gracious God, meeting our needs and leading us onward to peace, rest, satisfaction, comfort, victory, blessing, and eternal life.</a:t>
            </a:r>
          </a:p>
          <a:p>
            <a:pPr marL="274320" indent="-274320"/>
            <a:r>
              <a:rPr lang="en-US" dirty="0"/>
              <a:t>10. Let me quote a description of this psalm from the Tyndale Bible site:</a:t>
            </a:r>
          </a:p>
          <a:p>
            <a:pPr marL="274320" indent="-274320"/>
            <a:r>
              <a:rPr lang="en-US" dirty="0"/>
              <a:t>“</a:t>
            </a:r>
            <a:r>
              <a:rPr lang="en-US" b="0" i="0" dirty="0">
                <a:solidFill>
                  <a:srgbClr val="707070"/>
                </a:solidFill>
                <a:effectLst/>
                <a:latin typeface="rooney-web"/>
              </a:rPr>
              <a:t>God is a zealous protector of his sheep, training us to hear his voice, leading us into pleasant pastures, and even walking with us through the darkest valleys. And he is extravagant in his goodness. He doesn’t just feed us; he prepares a feast in the presence of our enemies. He doesn’t just bless us; he fills our cup to overflowing. He doesn’t just offer his goodness and love; he pursues us with them. We aren’t simply his assignment; we are his passion—forever.”</a:t>
            </a:r>
          </a:p>
          <a:p>
            <a:pPr marL="274320" indent="-274320"/>
            <a:r>
              <a:rPr lang="en-US" b="0" i="0" dirty="0">
                <a:solidFill>
                  <a:srgbClr val="707070"/>
                </a:solidFill>
                <a:effectLst/>
                <a:latin typeface="rooney-web"/>
              </a:rPr>
              <a:t>[</a:t>
            </a:r>
            <a:r>
              <a:rPr lang="en-US" dirty="0">
                <a:hlinkClick r:id="rId3"/>
              </a:rPr>
              <a:t>Why is the 23rd Psalm So Beloved? – Tyndale Bibles</a:t>
            </a:r>
            <a:r>
              <a:rPr lang="en-US" b="0" i="0" dirty="0">
                <a:solidFill>
                  <a:srgbClr val="707070"/>
                </a:solidFill>
                <a:effectLst/>
                <a:latin typeface="rooney-web"/>
              </a:rPr>
              <a:t>]</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744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 notes on linked slide.]</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b="1" dirty="0"/>
              <a:t>B3:</a:t>
            </a:r>
          </a:p>
          <a:p>
            <a:pPr marL="274320" indent="-274320"/>
            <a:r>
              <a:rPr lang="en-US" dirty="0"/>
              <a:t>[See notes on linked slide.]</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5</a:t>
            </a:fld>
            <a:endParaRPr lang="en-US" dirty="0"/>
          </a:p>
        </p:txBody>
      </p:sp>
    </p:spTree>
    <p:extLst>
      <p:ext uri="{BB962C8B-B14F-4D97-AF65-F5344CB8AC3E}">
        <p14:creationId xmlns:p14="http://schemas.microsoft.com/office/powerpoint/2010/main" val="128939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is short, just read the prophecy and give the fulfillments below rather than reading the NT texts.]</a:t>
            </a:r>
          </a:p>
          <a:p>
            <a:r>
              <a:rPr lang="en-US" dirty="0"/>
              <a:t>1.  Ps 8:2 Fulfilled at the Triumphal Entry.</a:t>
            </a:r>
          </a:p>
          <a:p>
            <a:r>
              <a:rPr lang="en-US" dirty="0"/>
              <a:t>2.  Ps 16:10 Fulfilled at the resurrection of Jesus.</a:t>
            </a:r>
          </a:p>
          <a:p>
            <a:r>
              <a:rPr lang="en-US" dirty="0"/>
              <a:t>3.  Ps 34:20 Fulfilled at the crucifixion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7</a:t>
            </a:fld>
            <a:endParaRPr lang="en-US" dirty="0"/>
          </a:p>
        </p:txBody>
      </p:sp>
    </p:spTree>
    <p:extLst>
      <p:ext uri="{BB962C8B-B14F-4D97-AF65-F5344CB8AC3E}">
        <p14:creationId xmlns:p14="http://schemas.microsoft.com/office/powerpoint/2010/main" val="229668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B06F2-1D43-B7FD-7CF6-EA9724FC2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502BF-0169-AD60-C2A5-7B399F780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E4F75-A24F-3A9B-561A-AE56BA35623D}"/>
              </a:ext>
            </a:extLst>
          </p:cNvPr>
          <p:cNvSpPr>
            <a:spLocks noGrp="1"/>
          </p:cNvSpPr>
          <p:nvPr>
            <p:ph type="body" idx="1"/>
          </p:nvPr>
        </p:nvSpPr>
        <p:spPr/>
        <p:txBody>
          <a:bodyPr/>
          <a:lstStyle/>
          <a:p>
            <a:r>
              <a:rPr lang="en-US" dirty="0"/>
              <a:t>1.  Ps 35:19 Fulfilled at the trial of Jesus and the crucifixion.</a:t>
            </a:r>
          </a:p>
          <a:p>
            <a:r>
              <a:rPr lang="en-US" dirty="0"/>
              <a:t>2.  Ps 41:9 Fulfilled by Judas Iscariot.</a:t>
            </a:r>
          </a:p>
          <a:p>
            <a:r>
              <a:rPr lang="en-US" dirty="0"/>
              <a:t>3.  Ps 69:21 Fulfilled in the crucifixion</a:t>
            </a:r>
          </a:p>
          <a:p>
            <a:endParaRPr lang="en-US" dirty="0"/>
          </a:p>
        </p:txBody>
      </p:sp>
      <p:sp>
        <p:nvSpPr>
          <p:cNvPr id="4" name="Slide Number Placeholder 3">
            <a:extLst>
              <a:ext uri="{FF2B5EF4-FFF2-40B4-BE49-F238E27FC236}">
                <a16:creationId xmlns:a16="http://schemas.microsoft.com/office/drawing/2014/main" id="{05EF27B2-E7F8-CA11-C52D-5C47765BF050}"/>
              </a:ext>
            </a:extLst>
          </p:cNvPr>
          <p:cNvSpPr>
            <a:spLocks noGrp="1"/>
          </p:cNvSpPr>
          <p:nvPr>
            <p:ph type="sldNum" sz="quarter" idx="5"/>
          </p:nvPr>
        </p:nvSpPr>
        <p:spPr/>
        <p:txBody>
          <a:bodyPr/>
          <a:lstStyle/>
          <a:p>
            <a:pPr>
              <a:defRPr/>
            </a:pPr>
            <a:fld id="{8FA03DF1-0740-4641-8846-A13960E4BC68}" type="slidenum">
              <a:rPr lang="en-US" smtClean="0"/>
              <a:pPr>
                <a:defRPr/>
              </a:pPr>
              <a:t>8</a:t>
            </a:fld>
            <a:endParaRPr lang="en-US" dirty="0"/>
          </a:p>
        </p:txBody>
      </p:sp>
    </p:spTree>
    <p:extLst>
      <p:ext uri="{BB962C8B-B14F-4D97-AF65-F5344CB8AC3E}">
        <p14:creationId xmlns:p14="http://schemas.microsoft.com/office/powerpoint/2010/main" val="326989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644F9-BFA3-5351-D0EB-9AA74ED25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30DF8-493D-74FB-FE62-B25369594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B4A99-03A8-97D0-18EE-E63294B06162}"/>
              </a:ext>
            </a:extLst>
          </p:cNvPr>
          <p:cNvSpPr>
            <a:spLocks noGrp="1"/>
          </p:cNvSpPr>
          <p:nvPr>
            <p:ph type="body" idx="1"/>
          </p:nvPr>
        </p:nvSpPr>
        <p:spPr/>
        <p:txBody>
          <a:bodyPr/>
          <a:lstStyle/>
          <a:p>
            <a:r>
              <a:rPr lang="en-US" dirty="0"/>
              <a:t>1.  Ps 109:8 Fulfilled in the selection of Matthias take Judas’ place</a:t>
            </a:r>
          </a:p>
          <a:p>
            <a:r>
              <a:rPr lang="en-US" dirty="0"/>
              <a:t>2.  Ps 110:1 Fulfilled in the ascension and enthronement of Jesus.</a:t>
            </a:r>
          </a:p>
          <a:p>
            <a:r>
              <a:rPr lang="en-US" dirty="0"/>
              <a:t>3.  Ps 110:4 Fulfilled in the high priestly ministry of Christ.</a:t>
            </a:r>
          </a:p>
        </p:txBody>
      </p:sp>
      <p:sp>
        <p:nvSpPr>
          <p:cNvPr id="4" name="Slide Number Placeholder 3">
            <a:extLst>
              <a:ext uri="{FF2B5EF4-FFF2-40B4-BE49-F238E27FC236}">
                <a16:creationId xmlns:a16="http://schemas.microsoft.com/office/drawing/2014/main" id="{14180702-1921-1CA2-11A1-D7241C54A722}"/>
              </a:ext>
            </a:extLst>
          </p:cNvPr>
          <p:cNvSpPr>
            <a:spLocks noGrp="1"/>
          </p:cNvSpPr>
          <p:nvPr>
            <p:ph type="sldNum" sz="quarter" idx="5"/>
          </p:nvPr>
        </p:nvSpPr>
        <p:spPr/>
        <p:txBody>
          <a:bodyPr/>
          <a:lstStyle/>
          <a:p>
            <a:pPr>
              <a:defRPr/>
            </a:pPr>
            <a:fld id="{8FA03DF1-0740-4641-8846-A13960E4BC68}" type="slidenum">
              <a:rPr lang="en-US" smtClean="0"/>
              <a:pPr>
                <a:defRPr/>
              </a:pPr>
              <a:t>9</a:t>
            </a:fld>
            <a:endParaRPr lang="en-US" dirty="0"/>
          </a:p>
        </p:txBody>
      </p:sp>
    </p:spTree>
    <p:extLst>
      <p:ext uri="{BB962C8B-B14F-4D97-AF65-F5344CB8AC3E}">
        <p14:creationId xmlns:p14="http://schemas.microsoft.com/office/powerpoint/2010/main" val="523619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Psalms</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9</a:t>
            </a:r>
          </a:p>
          <a:p>
            <a:r>
              <a:rPr lang="en-US" dirty="0"/>
              <a:t>Blessed is He Who Comes in the Name of the Lord</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A3FE1-2462-0006-776D-4672CD7017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30DC0-3C89-8B73-66CE-4DFCA0AA953A}"/>
              </a:ext>
            </a:extLst>
          </p:cNvPr>
          <p:cNvSpPr>
            <a:spLocks noGrp="1"/>
          </p:cNvSpPr>
          <p:nvPr>
            <p:ph type="title"/>
          </p:nvPr>
        </p:nvSpPr>
        <p:spPr/>
        <p:txBody>
          <a:bodyPr/>
          <a:lstStyle/>
          <a:p>
            <a:r>
              <a:rPr lang="en-US" dirty="0"/>
              <a:t>Prophetic Fulfillment in Psalms</a:t>
            </a:r>
          </a:p>
        </p:txBody>
      </p:sp>
      <p:graphicFrame>
        <p:nvGraphicFramePr>
          <p:cNvPr id="4" name="Content Placeholder 3">
            <a:extLst>
              <a:ext uri="{FF2B5EF4-FFF2-40B4-BE49-F238E27FC236}">
                <a16:creationId xmlns:a16="http://schemas.microsoft.com/office/drawing/2014/main" id="{C918315A-5D7C-709D-716A-4EAAA101594F}"/>
              </a:ext>
            </a:extLst>
          </p:cNvPr>
          <p:cNvGraphicFramePr>
            <a:graphicFrameLocks noGrp="1"/>
          </p:cNvGraphicFramePr>
          <p:nvPr>
            <p:ph idx="1"/>
            <p:extLst>
              <p:ext uri="{D42A27DB-BD31-4B8C-83A1-F6EECF244321}">
                <p14:modId xmlns:p14="http://schemas.microsoft.com/office/powerpoint/2010/main" val="3294818450"/>
              </p:ext>
            </p:extLst>
          </p:nvPr>
        </p:nvGraphicFramePr>
        <p:xfrm>
          <a:off x="533400" y="1722438"/>
          <a:ext cx="8077200" cy="4853834"/>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568385520"/>
                    </a:ext>
                  </a:extLst>
                </a:gridCol>
                <a:gridCol w="4038600">
                  <a:extLst>
                    <a:ext uri="{9D8B030D-6E8A-4147-A177-3AD203B41FA5}">
                      <a16:colId xmlns:a16="http://schemas.microsoft.com/office/drawing/2014/main" val="695385319"/>
                    </a:ext>
                  </a:extLst>
                </a:gridCol>
              </a:tblGrid>
              <a:tr h="450963">
                <a:tc>
                  <a:txBody>
                    <a:bodyPr/>
                    <a:lstStyle/>
                    <a:p>
                      <a:pPr algn="ctr"/>
                      <a:r>
                        <a:rPr lang="en-US" dirty="0"/>
                        <a:t>PROPHECY</a:t>
                      </a:r>
                    </a:p>
                  </a:txBody>
                  <a:tcPr/>
                </a:tc>
                <a:tc>
                  <a:txBody>
                    <a:bodyPr/>
                    <a:lstStyle/>
                    <a:p>
                      <a:pPr algn="ctr"/>
                      <a:r>
                        <a:rPr lang="en-US" dirty="0"/>
                        <a:t>FULFILLMENT</a:t>
                      </a:r>
                    </a:p>
                  </a:txBody>
                  <a:tcPr/>
                </a:tc>
                <a:extLst>
                  <a:ext uri="{0D108BD9-81ED-4DB2-BD59-A6C34878D82A}">
                    <a16:rowId xmlns:a16="http://schemas.microsoft.com/office/drawing/2014/main" val="2906020271"/>
                  </a:ext>
                </a:extLst>
              </a:tr>
              <a:tr h="1964471">
                <a:tc>
                  <a:txBody>
                    <a:bodyPr/>
                    <a:lstStyle/>
                    <a:p>
                      <a:r>
                        <a:rPr lang="en-US" sz="2200" dirty="0"/>
                        <a:t>Psalm 118:22 ESV - 22 The stone that the builders rejected has become the cornerstone.</a:t>
                      </a:r>
                    </a:p>
                  </a:txBody>
                  <a:tcPr/>
                </a:tc>
                <a:tc>
                  <a:txBody>
                    <a:bodyPr/>
                    <a:lstStyle/>
                    <a:p>
                      <a:r>
                        <a:rPr lang="en-US" sz="2200" dirty="0"/>
                        <a:t>Matthew 21:42 ESV - 42 Jesus said to them, "Have you never read in the Scriptures: "'The stone that the builders rejected has become the cornerstone?</a:t>
                      </a:r>
                    </a:p>
                  </a:txBody>
                  <a:tcPr/>
                </a:tc>
                <a:extLst>
                  <a:ext uri="{0D108BD9-81ED-4DB2-BD59-A6C34878D82A}">
                    <a16:rowId xmlns:a16="http://schemas.microsoft.com/office/drawing/2014/main" val="2640083521"/>
                  </a:ext>
                </a:extLst>
              </a:tr>
              <a:tr h="2262928">
                <a:tc>
                  <a:txBody>
                    <a:bodyPr/>
                    <a:lstStyle/>
                    <a:p>
                      <a:r>
                        <a:rPr lang="en-US" sz="2200" dirty="0"/>
                        <a:t>Psalm 118:26 ESV - 26 Blessed is he who comes in the name of the LORD! We bless you from the house of the LORD.</a:t>
                      </a:r>
                    </a:p>
                  </a:txBody>
                  <a:tcPr/>
                </a:tc>
                <a:tc>
                  <a:txBody>
                    <a:bodyPr/>
                    <a:lstStyle/>
                    <a:p>
                      <a:r>
                        <a:rPr lang="en-US" sz="2200" dirty="0"/>
                        <a:t>Matthew 21:9 ESV - 9 And the crowds that went before him and that followed him were shouting, "Hosanna to the Son of David! Blessed is he who comes in the name of the Lord! Hosanna in the highest!"</a:t>
                      </a:r>
                    </a:p>
                  </a:txBody>
                  <a:tcPr/>
                </a:tc>
                <a:extLst>
                  <a:ext uri="{0D108BD9-81ED-4DB2-BD59-A6C34878D82A}">
                    <a16:rowId xmlns:a16="http://schemas.microsoft.com/office/drawing/2014/main" val="1187925382"/>
                  </a:ext>
                </a:extLst>
              </a:tr>
            </a:tbl>
          </a:graphicData>
        </a:graphic>
      </p:graphicFrame>
    </p:spTree>
    <p:extLst>
      <p:ext uri="{BB962C8B-B14F-4D97-AF65-F5344CB8AC3E}">
        <p14:creationId xmlns:p14="http://schemas.microsoft.com/office/powerpoint/2010/main" val="881300708"/>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853B-E84E-C746-6FFA-1FC09A8F8811}"/>
              </a:ext>
            </a:extLst>
          </p:cNvPr>
          <p:cNvSpPr>
            <a:spLocks noGrp="1"/>
          </p:cNvSpPr>
          <p:nvPr>
            <p:ph type="title"/>
          </p:nvPr>
        </p:nvSpPr>
        <p:spPr/>
        <p:txBody>
          <a:bodyPr/>
          <a:lstStyle/>
          <a:p>
            <a:r>
              <a:rPr lang="en-US" dirty="0"/>
              <a:t>Prophetic Fulfillment in Ps 22</a:t>
            </a:r>
          </a:p>
        </p:txBody>
      </p:sp>
      <p:sp>
        <p:nvSpPr>
          <p:cNvPr id="3" name="Content Placeholder 2">
            <a:extLst>
              <a:ext uri="{FF2B5EF4-FFF2-40B4-BE49-F238E27FC236}">
                <a16:creationId xmlns:a16="http://schemas.microsoft.com/office/drawing/2014/main" id="{ACFF5C6E-716F-9AD8-8E0C-4572AA6CDA65}"/>
              </a:ext>
            </a:extLst>
          </p:cNvPr>
          <p:cNvSpPr>
            <a:spLocks noGrp="1"/>
          </p:cNvSpPr>
          <p:nvPr>
            <p:ph idx="1"/>
          </p:nvPr>
        </p:nvSpPr>
        <p:spPr/>
        <p:txBody>
          <a:bodyPr>
            <a:normAutofit fontScale="77500" lnSpcReduction="20000"/>
          </a:bodyPr>
          <a:lstStyle/>
          <a:p>
            <a:r>
              <a:rPr lang="en-US" dirty="0"/>
              <a:t>Verses that can be related directly to the suffering of Jesus at the crucifixion:</a:t>
            </a:r>
          </a:p>
          <a:p>
            <a:pPr lvl="1"/>
            <a:r>
              <a:rPr lang="en-US" dirty="0"/>
              <a:t>Ps 22:1-2</a:t>
            </a:r>
          </a:p>
          <a:p>
            <a:pPr lvl="1"/>
            <a:r>
              <a:rPr lang="en-US" dirty="0"/>
              <a:t>Ps 22:6-8</a:t>
            </a:r>
          </a:p>
          <a:p>
            <a:pPr lvl="1"/>
            <a:r>
              <a:rPr lang="en-US" dirty="0"/>
              <a:t>Ps 22:11-18</a:t>
            </a:r>
          </a:p>
          <a:p>
            <a:r>
              <a:rPr lang="en-US" dirty="0"/>
              <a:t>These include, feeling forsaken of God, being scorned, despised, stared at, gloated over, and mocked, being encompassed by “beasts,” poured out like water, bones out of joint, heart melted like wax, strength dried up, thirsty, dying, encompassed by dogs and evildoers, hands and feet pierced, bones protruding, garments divided, and lots cast for clothing.</a:t>
            </a:r>
          </a:p>
          <a:p>
            <a:endParaRPr lang="en-US" dirty="0"/>
          </a:p>
          <a:p>
            <a:endParaRPr lang="en-US" dirty="0"/>
          </a:p>
        </p:txBody>
      </p:sp>
    </p:spTree>
    <p:extLst>
      <p:ext uri="{BB962C8B-B14F-4D97-AF65-F5344CB8AC3E}">
        <p14:creationId xmlns:p14="http://schemas.microsoft.com/office/powerpoint/2010/main" val="823594869"/>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638800" cy="5181600"/>
          </a:xfrm>
        </p:spPr>
        <p:txBody>
          <a:bodyPr>
            <a:normAutofit fontScale="70000" lnSpcReduction="20000"/>
          </a:bodyPr>
          <a:lstStyle/>
          <a:p>
            <a:pPr eaLnBrk="1" hangingPunct="1">
              <a:defRPr/>
            </a:pPr>
            <a:r>
              <a:rPr lang="en-US" altLang="en-US" dirty="0"/>
              <a:t>The psalms in our study this week are prophetic, finding their fulfillment in Christ.</a:t>
            </a:r>
          </a:p>
          <a:p>
            <a:pPr eaLnBrk="1" hangingPunct="1">
              <a:defRPr/>
            </a:pPr>
            <a:r>
              <a:rPr lang="en-US" altLang="en-US" dirty="0"/>
              <a:t>The 23</a:t>
            </a:r>
            <a:r>
              <a:rPr lang="en-US" altLang="en-US" baseline="30000" dirty="0"/>
              <a:t>rd</a:t>
            </a:r>
            <a:r>
              <a:rPr lang="en-US" altLang="en-US" dirty="0"/>
              <a:t> Psalm is probably the most often read and best loved of all the psalms.  It paints a beautiful picture of the love and care of God for us.</a:t>
            </a:r>
          </a:p>
          <a:p>
            <a:pPr eaLnBrk="1" hangingPunct="1">
              <a:defRPr/>
            </a:pPr>
            <a:r>
              <a:rPr lang="en-US" altLang="en-US" dirty="0"/>
              <a:t>The theme is stated in the very first line: “The Lord is my shepherd, I have all that I need.” The remainder of the psalm expands on this idea.</a:t>
            </a:r>
          </a:p>
          <a:p>
            <a:pPr eaLnBrk="1" hangingPunct="1">
              <a:defRPr/>
            </a:pPr>
            <a:r>
              <a:rPr lang="en-US" altLang="en-US" dirty="0"/>
              <a:t>This psalm can be understood prophetically as pointing to Jesus who said, “I am the good shepherd.  The good shepherd lays down his life for the sheep.”</a:t>
            </a:r>
          </a:p>
          <a:p>
            <a:pPr eaLnBrk="1" hangingPunct="1">
              <a:defRPr/>
            </a:pPr>
            <a:r>
              <a:rPr lang="en-US" altLang="en-US" dirty="0"/>
              <a:t>When Jesus is our Savior and Lord, God supplies all of our “need according to His riches in glory by Christ Jesus.”</a:t>
            </a:r>
          </a:p>
          <a:p>
            <a:pPr eaLnBrk="1" hangingPunct="1">
              <a:defRPr/>
            </a:pPr>
            <a:endParaRPr lang="en-US" altLang="en-US" dirty="0"/>
          </a:p>
          <a:p>
            <a:endParaRPr lang="en-US" dirty="0"/>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A thousand years before Christ was born, David penned Ps. 22 that provides amazing details about Christ’s suffering at Calvary.</a:t>
            </a:r>
          </a:p>
          <a:p>
            <a:r>
              <a:rPr lang="en-US" dirty="0"/>
              <a:t>The exact fulfillment of these details according to the gospel accounts is dramatic proof that the Bible is God’s word, Jesus is God’s Son, and God is able to bring to pass what He says.</a:t>
            </a:r>
          </a:p>
          <a:p>
            <a:r>
              <a:rPr lang="en-US" dirty="0"/>
              <a:t>There are many other psalms that find their fulfillment in Christ: He is the cornerstone that the builders rejected, He is the Lord of King David that will reign as King of kings and High Priest forever. </a:t>
            </a:r>
          </a:p>
          <a:p>
            <a:r>
              <a:rPr lang="en-US" dirty="0"/>
              <a:t>Other psalms predict the actual words spoken in praise at the Triumphal Entry, that He would be betrayed by a friend, and  hated without cause at His trial.</a:t>
            </a:r>
          </a:p>
        </p:txBody>
      </p:sp>
    </p:spTree>
    <p:extLst>
      <p:ext uri="{BB962C8B-B14F-4D97-AF65-F5344CB8AC3E}">
        <p14:creationId xmlns:p14="http://schemas.microsoft.com/office/powerpoint/2010/main" val="2395199532"/>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Other psalms predict that Christ would be given gall and vinegar to drink, that His bones would not be broken, and that He would be raised from the dead.</a:t>
            </a:r>
          </a:p>
          <a:p>
            <a:r>
              <a:rPr lang="en-US" dirty="0"/>
              <a:t>After His resurrection, Jesus emphasized the importance of fulfilled prophecy to His disciples, first on the road to Emmaus and then to His disciples, including the 11, that same night as He “opened their minds so they could understand the Scriptures.” </a:t>
            </a:r>
          </a:p>
          <a:p>
            <a:r>
              <a:rPr lang="en-US" dirty="0"/>
              <a:t>The importance of prophetic fulfillment is seen in the words of Jesus who said, “I have told you now before it happens, so that when it does happen you will believe.”</a:t>
            </a:r>
          </a:p>
          <a:p>
            <a:r>
              <a:rPr lang="en-US" dirty="0"/>
              <a:t>Seeing in these psalms the fulfillment of Messianic prophecy will you believe that the Bible is God’s word, that Jesus is God’s Son, and that God is able to do what He says?</a:t>
            </a:r>
          </a:p>
        </p:txBody>
      </p:sp>
    </p:spTree>
    <p:extLst>
      <p:ext uri="{BB962C8B-B14F-4D97-AF65-F5344CB8AC3E}">
        <p14:creationId xmlns:p14="http://schemas.microsoft.com/office/powerpoint/2010/main" val="1475087255"/>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Matthew 21:42-44 KJV</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fontScale="92500" lnSpcReduction="20000"/>
          </a:bodyPr>
          <a:lstStyle/>
          <a:p>
            <a:r>
              <a:rPr lang="en-US" dirty="0"/>
              <a:t>Jesus saith unto them, Did ye never read in the scriptures, The stone which the builders rejected, the same is become the head of the corner: this is the Lord's doing, and it is marvelous in our eyes? 43 Therefore say I unto you, The kingdom of God shall be taken from you, and given to a nation bringing forth the fruits thereof. 44 And whosoever shall fall on this stone shall be broken: but on whomsoever it shall fall, it will grind him to powder.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23:1 KJV</a:t>
            </a:r>
          </a:p>
        </p:txBody>
      </p:sp>
      <p:sp>
        <p:nvSpPr>
          <p:cNvPr id="3" name="Content Placeholder 2"/>
          <p:cNvSpPr>
            <a:spLocks noGrp="1"/>
          </p:cNvSpPr>
          <p:nvPr>
            <p:ph idx="1"/>
          </p:nvPr>
        </p:nvSpPr>
        <p:spPr/>
        <p:txBody>
          <a:bodyPr>
            <a:normAutofit/>
          </a:bodyPr>
          <a:lstStyle/>
          <a:p>
            <a:r>
              <a:rPr lang="en-US" dirty="0"/>
              <a:t>The LORD is my shepherd; I shall not want.  [</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B94A-3D5E-1BB5-58EA-0241FEA48D2E}"/>
              </a:ext>
            </a:extLst>
          </p:cNvPr>
          <p:cNvSpPr>
            <a:spLocks noGrp="1"/>
          </p:cNvSpPr>
          <p:nvPr>
            <p:ph type="title"/>
          </p:nvPr>
        </p:nvSpPr>
        <p:spPr/>
        <p:txBody>
          <a:bodyPr/>
          <a:lstStyle/>
          <a:p>
            <a:r>
              <a:rPr lang="en-US" dirty="0"/>
              <a:t>Psalm 23:3 KJV</a:t>
            </a:r>
          </a:p>
        </p:txBody>
      </p:sp>
      <p:sp>
        <p:nvSpPr>
          <p:cNvPr id="3" name="Content Placeholder 2">
            <a:extLst>
              <a:ext uri="{FF2B5EF4-FFF2-40B4-BE49-F238E27FC236}">
                <a16:creationId xmlns:a16="http://schemas.microsoft.com/office/drawing/2014/main" id="{2AABD6F0-82F3-DDC2-07D8-07C0313A2588}"/>
              </a:ext>
            </a:extLst>
          </p:cNvPr>
          <p:cNvSpPr>
            <a:spLocks noGrp="1"/>
          </p:cNvSpPr>
          <p:nvPr>
            <p:ph idx="1"/>
          </p:nvPr>
        </p:nvSpPr>
        <p:spPr/>
        <p:txBody>
          <a:bodyPr>
            <a:normAutofit/>
          </a:bodyPr>
          <a:lstStyle/>
          <a:p>
            <a:r>
              <a:rPr lang="en-US" dirty="0"/>
              <a:t>He restoreth my soul: he leadeth me in the paths of righteousness for his name's sake.  [</a:t>
            </a:r>
            <a:r>
              <a:rPr lang="en-US" dirty="0">
                <a:hlinkClick r:id="rId3" action="ppaction://hlinksldjump"/>
              </a:rPr>
              <a:t>R</a:t>
            </a:r>
            <a:r>
              <a:rPr lang="en-US" dirty="0"/>
              <a:t>]</a:t>
            </a:r>
          </a:p>
        </p:txBody>
      </p:sp>
    </p:spTree>
    <p:extLst>
      <p:ext uri="{BB962C8B-B14F-4D97-AF65-F5344CB8AC3E}">
        <p14:creationId xmlns:p14="http://schemas.microsoft.com/office/powerpoint/2010/main" val="2996921180"/>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10:11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a:t>I am the good shepherd. The good shepherd lays down his life for the sheep.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Psalm 118:22-23 NKJV</a:t>
            </a:r>
          </a:p>
        </p:txBody>
      </p:sp>
      <p:sp>
        <p:nvSpPr>
          <p:cNvPr id="3" name="Content Placeholder 2"/>
          <p:cNvSpPr>
            <a:spLocks noGrp="1"/>
          </p:cNvSpPr>
          <p:nvPr>
            <p:ph idx="1"/>
          </p:nvPr>
        </p:nvSpPr>
        <p:spPr/>
        <p:txBody>
          <a:bodyPr>
            <a:normAutofit/>
          </a:bodyPr>
          <a:lstStyle/>
          <a:p>
            <a:r>
              <a:rPr lang="en-US" dirty="0"/>
              <a:t>The stone which the builders rejected Has become the chief cornerstone. </a:t>
            </a:r>
            <a:r>
              <a:rPr lang="en-US" baseline="30000" dirty="0"/>
              <a:t>23</a:t>
            </a:r>
            <a:r>
              <a:rPr lang="en-US" dirty="0"/>
              <a:t> This was the LORD's doing; It is marvelous in our eyes.</a:t>
            </a:r>
          </a:p>
          <a:p>
            <a:r>
              <a:rPr lang="en-US" dirty="0"/>
              <a:t>Who did Jesus say was the stone that the builders rejected?  (</a:t>
            </a:r>
            <a:r>
              <a:rPr lang="en-US" dirty="0">
                <a:hlinkClick r:id="rId4" action="ppaction://hlinksldjump"/>
              </a:rPr>
              <a:t>Matt 21:42-44</a:t>
            </a:r>
            <a:r>
              <a:rPr lang="en-US" dirty="0"/>
              <a:t>)</a:t>
            </a:r>
          </a:p>
          <a:p>
            <a:endParaRPr lang="en-US" dirty="0"/>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7735-2181-CA4F-3F9A-475991E9D9DB}"/>
              </a:ext>
            </a:extLst>
          </p:cNvPr>
          <p:cNvSpPr>
            <a:spLocks noGrp="1"/>
          </p:cNvSpPr>
          <p:nvPr>
            <p:ph type="title"/>
          </p:nvPr>
        </p:nvSpPr>
        <p:spPr/>
        <p:txBody>
          <a:bodyPr/>
          <a:lstStyle/>
          <a:p>
            <a:r>
              <a:rPr lang="en-US" dirty="0"/>
              <a:t>For What Shall I Not Want?</a:t>
            </a:r>
          </a:p>
        </p:txBody>
      </p:sp>
      <p:sp>
        <p:nvSpPr>
          <p:cNvPr id="3" name="Content Placeholder 2">
            <a:extLst>
              <a:ext uri="{FF2B5EF4-FFF2-40B4-BE49-F238E27FC236}">
                <a16:creationId xmlns:a16="http://schemas.microsoft.com/office/drawing/2014/main" id="{C3F092D9-DED6-85CC-26D5-8789BB1DDEF2}"/>
              </a:ext>
            </a:extLst>
          </p:cNvPr>
          <p:cNvSpPr>
            <a:spLocks noGrp="1"/>
          </p:cNvSpPr>
          <p:nvPr>
            <p:ph idx="1"/>
          </p:nvPr>
        </p:nvSpPr>
        <p:spPr/>
        <p:txBody>
          <a:bodyPr>
            <a:normAutofit fontScale="77500" lnSpcReduction="20000"/>
          </a:bodyPr>
          <a:lstStyle/>
          <a:p>
            <a:r>
              <a:rPr lang="en-US" dirty="0"/>
              <a:t>I shall not want for:</a:t>
            </a:r>
          </a:p>
          <a:p>
            <a:pPr lvl="1"/>
            <a:r>
              <a:rPr lang="en-US" dirty="0"/>
              <a:t>Rest -- for He makes me to lie down in green pastures.</a:t>
            </a:r>
          </a:p>
          <a:p>
            <a:pPr lvl="1"/>
            <a:r>
              <a:rPr lang="en-US" dirty="0"/>
              <a:t>Peace -- for He leads me beside the still waters.</a:t>
            </a:r>
          </a:p>
          <a:p>
            <a:pPr lvl="1"/>
            <a:r>
              <a:rPr lang="en-US" dirty="0"/>
              <a:t>Forgiveness -- for He restores my soul.</a:t>
            </a:r>
          </a:p>
          <a:p>
            <a:pPr lvl="1"/>
            <a:r>
              <a:rPr lang="en-US" dirty="0"/>
              <a:t>Guidance -- for He leads me in the paths of righteousness.</a:t>
            </a:r>
          </a:p>
          <a:p>
            <a:pPr lvl="1"/>
            <a:r>
              <a:rPr lang="en-US" dirty="0"/>
              <a:t>Companionship -- for He is with me.</a:t>
            </a:r>
          </a:p>
          <a:p>
            <a:pPr lvl="1"/>
            <a:r>
              <a:rPr lang="en-US" dirty="0"/>
              <a:t>Comfort -- for His rod and staff comfort me.</a:t>
            </a:r>
          </a:p>
          <a:p>
            <a:pPr lvl="1"/>
            <a:r>
              <a:rPr lang="en-US" dirty="0"/>
              <a:t>Provision -- for He prepare a table before me.</a:t>
            </a:r>
          </a:p>
          <a:p>
            <a:pPr lvl="1"/>
            <a:r>
              <a:rPr lang="en-US" dirty="0"/>
              <a:t>Joy -- He anoints my head with oil and my cup runs over.</a:t>
            </a:r>
          </a:p>
          <a:p>
            <a:pPr lvl="1"/>
            <a:r>
              <a:rPr lang="en-US" dirty="0"/>
              <a:t>Everything in time -- for goodness and mercy shall follow me.</a:t>
            </a:r>
          </a:p>
          <a:p>
            <a:pPr lvl="1"/>
            <a:r>
              <a:rPr lang="en-US" dirty="0"/>
              <a:t>Everything in eternity -- for I shall dwell in the house of the LORD forever.  [</a:t>
            </a:r>
            <a:r>
              <a:rPr lang="en-US" dirty="0">
                <a:hlinkClick r:id="rId3" action="ppaction://hlinksldjump"/>
              </a:rPr>
              <a:t>R</a:t>
            </a:r>
            <a:r>
              <a:rPr lang="en-US" dirty="0"/>
              <a:t>]</a:t>
            </a:r>
          </a:p>
        </p:txBody>
      </p:sp>
    </p:spTree>
    <p:extLst>
      <p:ext uri="{BB962C8B-B14F-4D97-AF65-F5344CB8AC3E}">
        <p14:creationId xmlns:p14="http://schemas.microsoft.com/office/powerpoint/2010/main" val="2447454107"/>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Luke 24:25-27 KJV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572000"/>
          </a:xfrm>
        </p:spPr>
        <p:txBody>
          <a:bodyPr>
            <a:normAutofit/>
          </a:bodyPr>
          <a:lstStyle/>
          <a:p>
            <a:pPr>
              <a:lnSpc>
                <a:spcPct val="90000"/>
              </a:lnSpc>
            </a:pPr>
            <a:r>
              <a:rPr lang="en-US" altLang="en-US" dirty="0"/>
              <a:t>Then he said unto them, O fools, and slow of heart to believe all that the prophets have spoken: </a:t>
            </a:r>
            <a:r>
              <a:rPr lang="en-US" altLang="en-US" baseline="30000" dirty="0"/>
              <a:t>26</a:t>
            </a:r>
            <a:r>
              <a:rPr lang="en-US" altLang="en-US" dirty="0"/>
              <a:t> Ought not Christ to have suffered these things, and to enter into his glory? </a:t>
            </a:r>
            <a:r>
              <a:rPr lang="en-US" altLang="en-US" baseline="30000" dirty="0"/>
              <a:t>27</a:t>
            </a:r>
            <a:r>
              <a:rPr lang="en-US" altLang="en-US" dirty="0"/>
              <a:t> And beginning at Moses and all the prophets, he expounded unto them in all the scriptures the things concerning himself.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6678-B67B-4D6D-A65E-85EFBC34D843}"/>
              </a:ext>
            </a:extLst>
          </p:cNvPr>
          <p:cNvSpPr>
            <a:spLocks noGrp="1"/>
          </p:cNvSpPr>
          <p:nvPr>
            <p:ph type="title"/>
          </p:nvPr>
        </p:nvSpPr>
        <p:spPr/>
        <p:txBody>
          <a:bodyPr/>
          <a:lstStyle/>
          <a:p>
            <a:r>
              <a:rPr lang="en-US" dirty="0">
                <a:effectLst/>
              </a:rPr>
              <a:t>Luke 24:44-45 (NIV)</a:t>
            </a:r>
          </a:p>
        </p:txBody>
      </p:sp>
      <p:sp>
        <p:nvSpPr>
          <p:cNvPr id="3" name="Content Placeholder 2">
            <a:extLst>
              <a:ext uri="{FF2B5EF4-FFF2-40B4-BE49-F238E27FC236}">
                <a16:creationId xmlns:a16="http://schemas.microsoft.com/office/drawing/2014/main" id="{ED71EB38-08A0-408B-BB22-EDCEAF0AD2C1}"/>
              </a:ext>
            </a:extLst>
          </p:cNvPr>
          <p:cNvSpPr>
            <a:spLocks noGrp="1"/>
          </p:cNvSpPr>
          <p:nvPr>
            <p:ph idx="1"/>
          </p:nvPr>
        </p:nvSpPr>
        <p:spPr/>
        <p:txBody>
          <a:bodyPr>
            <a:normAutofit/>
          </a:bodyPr>
          <a:lstStyle/>
          <a:p>
            <a:r>
              <a:rPr lang="en-US" baseline="30000" dirty="0">
                <a:effectLst/>
              </a:rPr>
              <a:t>44 </a:t>
            </a:r>
            <a:r>
              <a:rPr lang="en-US" dirty="0">
                <a:effectLst/>
              </a:rPr>
              <a:t>He said to them, “This is what I told you while I was still with you: Everything must be fulfilled that is written about me in the Law of Moses, the Prophets and the Psalms.” </a:t>
            </a:r>
            <a:r>
              <a:rPr lang="en-US" baseline="30000" dirty="0">
                <a:effectLst/>
              </a:rPr>
              <a:t>45 </a:t>
            </a:r>
            <a:r>
              <a:rPr lang="en-US" dirty="0">
                <a:effectLst/>
              </a:rPr>
              <a:t>Then he opened their minds so they could understand the Scriptures.  [</a:t>
            </a:r>
            <a:r>
              <a:rPr lang="en-US" dirty="0">
                <a:effectLst/>
                <a:hlinkClick r:id="rId3" action="ppaction://hlinksldjump"/>
              </a:rPr>
              <a:t>R</a:t>
            </a:r>
            <a:r>
              <a:rPr lang="en-US" dirty="0">
                <a:effectLst/>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5158131"/>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26C2-B902-4940-87B7-23C14CFFAC35}"/>
              </a:ext>
            </a:extLst>
          </p:cNvPr>
          <p:cNvSpPr>
            <a:spLocks noGrp="1"/>
          </p:cNvSpPr>
          <p:nvPr>
            <p:ph type="title"/>
          </p:nvPr>
        </p:nvSpPr>
        <p:spPr/>
        <p:txBody>
          <a:bodyPr/>
          <a:lstStyle/>
          <a:p>
            <a:r>
              <a:rPr lang="en-US" dirty="0"/>
              <a:t>Psalm 22:1, 6-8, 14-18 NKJV</a:t>
            </a:r>
          </a:p>
        </p:txBody>
      </p:sp>
      <p:sp>
        <p:nvSpPr>
          <p:cNvPr id="3" name="Content Placeholder 2">
            <a:extLst>
              <a:ext uri="{FF2B5EF4-FFF2-40B4-BE49-F238E27FC236}">
                <a16:creationId xmlns:a16="http://schemas.microsoft.com/office/drawing/2014/main" id="{82F95415-ED92-4B5B-A698-252A177826FD}"/>
              </a:ext>
            </a:extLst>
          </p:cNvPr>
          <p:cNvSpPr>
            <a:spLocks noGrp="1"/>
          </p:cNvSpPr>
          <p:nvPr>
            <p:ph idx="1"/>
          </p:nvPr>
        </p:nvSpPr>
        <p:spPr>
          <a:xfrm>
            <a:off x="533400" y="1722438"/>
            <a:ext cx="7772400" cy="4343400"/>
          </a:xfrm>
        </p:spPr>
        <p:txBody>
          <a:bodyPr>
            <a:normAutofit fontScale="70000" lnSpcReduction="20000"/>
          </a:bodyPr>
          <a:lstStyle/>
          <a:p>
            <a:r>
              <a:rPr lang="en-US" dirty="0"/>
              <a:t>My God, My God, why have You forsaken Me? Why are You so far from helping Me, And from the words of My groaning? ... 6 But I am … a reproach of men, and despised by the people. 7 All those who see Me ridicule Me; They shoot out the lip, they shake the head, saying, 8 "He trusted in the LORD, let Him rescue Him; Let Him deliver Him, since He delights in Him!" ... 14 I am poured out like water, And all My bones are out of joint; My heart is like wax; It has melted within Me. 15 My strength is dried up like a potsherd, And My tongue clings to My jaws; You have brought Me to the dust of death. 16 For dogs have surrounded Me; The congregation of the wicked has enclosed Me. They pierced My hands and My feet; 17 I can count all My bones. They look and stare at Me. 18 They divide My garments among them, And for My clothing they cast lots.  [</a:t>
            </a:r>
            <a:r>
              <a:rPr lang="en-US" dirty="0">
                <a:hlinkClick r:id="rId3" action="ppaction://hlinksldjump"/>
              </a:rPr>
              <a:t>R</a:t>
            </a:r>
            <a:r>
              <a:rPr lang="en-US" dirty="0"/>
              <a:t>]</a:t>
            </a:r>
          </a:p>
        </p:txBody>
      </p:sp>
    </p:spTree>
    <p:extLst>
      <p:ext uri="{BB962C8B-B14F-4D97-AF65-F5344CB8AC3E}">
        <p14:creationId xmlns:p14="http://schemas.microsoft.com/office/powerpoint/2010/main" val="1239755023"/>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C224-E855-C374-05CC-D62281371E49}"/>
              </a:ext>
            </a:extLst>
          </p:cNvPr>
          <p:cNvSpPr>
            <a:spLocks noGrp="1"/>
          </p:cNvSpPr>
          <p:nvPr>
            <p:ph type="title"/>
          </p:nvPr>
        </p:nvSpPr>
        <p:spPr/>
        <p:txBody>
          <a:bodyPr/>
          <a:lstStyle/>
          <a:p>
            <a:r>
              <a:rPr lang="en-US" dirty="0"/>
              <a:t>Psalm 110:1 ESV</a:t>
            </a:r>
          </a:p>
        </p:txBody>
      </p:sp>
      <p:sp>
        <p:nvSpPr>
          <p:cNvPr id="3" name="Content Placeholder 2">
            <a:extLst>
              <a:ext uri="{FF2B5EF4-FFF2-40B4-BE49-F238E27FC236}">
                <a16:creationId xmlns:a16="http://schemas.microsoft.com/office/drawing/2014/main" id="{71A70944-41F9-92CA-B85F-214491EEDB64}"/>
              </a:ext>
            </a:extLst>
          </p:cNvPr>
          <p:cNvSpPr>
            <a:spLocks noGrp="1"/>
          </p:cNvSpPr>
          <p:nvPr>
            <p:ph idx="1"/>
          </p:nvPr>
        </p:nvSpPr>
        <p:spPr/>
        <p:txBody>
          <a:bodyPr/>
          <a:lstStyle/>
          <a:p>
            <a:r>
              <a:rPr lang="en-US" dirty="0"/>
              <a:t>[A Psalm of David.] The LORD says to my Lord: "Sit at my right hand, until I make your enemies your footstool." [</a:t>
            </a:r>
            <a:r>
              <a:rPr lang="en-US" dirty="0">
                <a:hlinkClick r:id="rId3" action="ppaction://hlinksldjump"/>
              </a:rPr>
              <a:t>R</a:t>
            </a:r>
            <a:r>
              <a:rPr lang="en-US" dirty="0"/>
              <a:t>]</a:t>
            </a:r>
          </a:p>
        </p:txBody>
      </p:sp>
    </p:spTree>
    <p:extLst>
      <p:ext uri="{BB962C8B-B14F-4D97-AF65-F5344CB8AC3E}">
        <p14:creationId xmlns:p14="http://schemas.microsoft.com/office/powerpoint/2010/main" val="1676674754"/>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DD6F-1D52-4C3F-AF36-F4073A850A36}"/>
              </a:ext>
            </a:extLst>
          </p:cNvPr>
          <p:cNvSpPr>
            <a:spLocks noGrp="1"/>
          </p:cNvSpPr>
          <p:nvPr>
            <p:ph type="title"/>
          </p:nvPr>
        </p:nvSpPr>
        <p:spPr/>
        <p:txBody>
          <a:bodyPr/>
          <a:lstStyle/>
          <a:p>
            <a:r>
              <a:rPr lang="en-US" dirty="0">
                <a:effectLst/>
              </a:rPr>
              <a:t>Matthew 22:41-46 NIV</a:t>
            </a:r>
            <a:endParaRPr lang="en-US" dirty="0"/>
          </a:p>
        </p:txBody>
      </p:sp>
      <p:sp>
        <p:nvSpPr>
          <p:cNvPr id="3" name="Content Placeholder 2">
            <a:extLst>
              <a:ext uri="{FF2B5EF4-FFF2-40B4-BE49-F238E27FC236}">
                <a16:creationId xmlns:a16="http://schemas.microsoft.com/office/drawing/2014/main" id="{7C0F4E34-67E6-444E-B0A1-907754B9CDB4}"/>
              </a:ext>
            </a:extLst>
          </p:cNvPr>
          <p:cNvSpPr>
            <a:spLocks noGrp="1"/>
          </p:cNvSpPr>
          <p:nvPr>
            <p:ph idx="1"/>
          </p:nvPr>
        </p:nvSpPr>
        <p:spPr/>
        <p:txBody>
          <a:bodyPr>
            <a:normAutofit fontScale="85000" lnSpcReduction="10000"/>
          </a:bodyPr>
          <a:lstStyle/>
          <a:p>
            <a:r>
              <a:rPr lang="en-US" dirty="0">
                <a:effectLst/>
              </a:rPr>
              <a:t>While the Pharisees were gathered together, Jesus asked them, 42 "What do you think about the Messiah? Whose son is he?" "The son of David," they replied. 43 He said to them, "How is it then that David, speaking by the Spirit, calls him 'Lord'? For he says, 44 " 'The Lord said to my Lord: "Sit at my right hand until I put your enemies under your feet." ' 45 If then David calls him 'Lord,' how can he be his son?" 46 No one could say a word in reply, and from that day on no one dared to ask him any more questions.  [</a:t>
            </a:r>
            <a:r>
              <a:rPr lang="en-US" dirty="0">
                <a:effectLst/>
                <a:hlinkClick r:id="rId3" action="ppaction://hlinksldjump"/>
              </a:rPr>
              <a:t>R</a:t>
            </a:r>
            <a:r>
              <a:rPr lang="en-US" dirty="0">
                <a:effectLst/>
              </a:rPr>
              <a:t>]</a:t>
            </a:r>
            <a:endParaRPr lang="en-US" dirty="0"/>
          </a:p>
        </p:txBody>
      </p:sp>
    </p:spTree>
    <p:extLst>
      <p:ext uri="{BB962C8B-B14F-4D97-AF65-F5344CB8AC3E}">
        <p14:creationId xmlns:p14="http://schemas.microsoft.com/office/powerpoint/2010/main" val="2514913103"/>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Psalm 110:4 NKJV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a:effectLst/>
              </a:rPr>
              <a:t>The LORD has sworn And will not relent, "You are a priest forever According to the order of Melchizedek.“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17123150"/>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a:xfrm>
            <a:off x="3505200" y="1676400"/>
            <a:ext cx="5562600" cy="5105400"/>
          </a:xfrm>
        </p:spPr>
        <p:txBody>
          <a:bodyPr>
            <a:normAutofit fontScale="85000" lnSpcReduction="20000"/>
          </a:bodyPr>
          <a:lstStyle/>
          <a:p>
            <a:r>
              <a:rPr lang="en-US" dirty="0"/>
              <a:t>The psalms in our lesson this week are inspired prophecies that provide a glimpse of the life, death, resurrection and high priestly ministry of Jesus the Messiah.  The fulfillment of these prophecies give us confidence in the Bible as God’s word and in Christ as God’s Son and Savior.</a:t>
            </a:r>
          </a:p>
          <a:p>
            <a:pPr lvl="1"/>
            <a:r>
              <a:rPr lang="en-US" dirty="0"/>
              <a:t>My Shepherd (Ps 23)</a:t>
            </a:r>
          </a:p>
          <a:p>
            <a:pPr lvl="1"/>
            <a:r>
              <a:rPr lang="en-US" dirty="0"/>
              <a:t>Suffering Servant (Ps 22)</a:t>
            </a:r>
          </a:p>
          <a:p>
            <a:pPr lvl="1"/>
            <a:r>
              <a:rPr lang="en-US" dirty="0"/>
              <a:t>LORD and Lord (Ps 110)</a:t>
            </a:r>
          </a:p>
          <a:p>
            <a:pPr lvl="1"/>
            <a:r>
              <a:rPr lang="en-US" dirty="0"/>
              <a:t>Prophetic Fulfillment</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Shepherd</a:t>
            </a:r>
          </a:p>
        </p:txBody>
      </p:sp>
      <p:sp>
        <p:nvSpPr>
          <p:cNvPr id="3" name="Content Placeholder 2"/>
          <p:cNvSpPr>
            <a:spLocks noGrp="1"/>
          </p:cNvSpPr>
          <p:nvPr>
            <p:ph idx="1"/>
          </p:nvPr>
        </p:nvSpPr>
        <p:spPr>
          <a:xfrm>
            <a:off x="3505200" y="1676400"/>
            <a:ext cx="5562600" cy="5181600"/>
          </a:xfrm>
        </p:spPr>
        <p:txBody>
          <a:bodyPr>
            <a:normAutofit fontScale="85000" lnSpcReduction="20000"/>
          </a:bodyPr>
          <a:lstStyle/>
          <a:p>
            <a:r>
              <a:rPr lang="en-US" dirty="0">
                <a:effectLst>
                  <a:outerShdw blurRad="38100" dist="38100" dir="2700000" algn="tl">
                    <a:srgbClr val="000000">
                      <a:alpha val="43137"/>
                    </a:srgbClr>
                  </a:outerShdw>
                </a:effectLst>
              </a:rPr>
              <a:t>What is it about the 23</a:t>
            </a:r>
            <a:r>
              <a:rPr lang="en-US" baseline="30000" dirty="0">
                <a:effectLst>
                  <a:outerShdw blurRad="38100" dist="38100" dir="2700000" algn="tl">
                    <a:srgbClr val="000000">
                      <a:alpha val="43137"/>
                    </a:srgbClr>
                  </a:outerShdw>
                </a:effectLst>
              </a:rPr>
              <a:t>rd</a:t>
            </a:r>
            <a:r>
              <a:rPr lang="en-US" dirty="0">
                <a:effectLst>
                  <a:outerShdw blurRad="38100" dist="38100" dir="2700000" algn="tl">
                    <a:srgbClr val="000000">
                      <a:alpha val="43137"/>
                    </a:srgbClr>
                  </a:outerShdw>
                </a:effectLst>
              </a:rPr>
              <a:t> psalm that makes it a favorite for so many people?</a:t>
            </a:r>
          </a:p>
          <a:p>
            <a:r>
              <a:rPr lang="en-US" altLang="en-US" dirty="0"/>
              <a:t>How does the opening words of Psalm 23 summarize its theme?  (</a:t>
            </a:r>
            <a:r>
              <a:rPr lang="en-US" altLang="en-US" dirty="0">
                <a:hlinkClick r:id="rId4" action="ppaction://hlinksldjump"/>
              </a:rPr>
              <a:t>Ps 23:1</a:t>
            </a:r>
            <a:r>
              <a:rPr lang="en-US" altLang="en-US" dirty="0"/>
              <a:t>)</a:t>
            </a:r>
          </a:p>
          <a:p>
            <a:r>
              <a:rPr lang="en-US" dirty="0"/>
              <a:t>Where will the Good Shepherd lead us according to </a:t>
            </a:r>
            <a:r>
              <a:rPr lang="en-US" dirty="0">
                <a:hlinkClick r:id="rId5" action="ppaction://hlinksldjump"/>
              </a:rPr>
              <a:t>Ps 23:3</a:t>
            </a:r>
            <a:r>
              <a:rPr lang="en-US" dirty="0"/>
              <a:t>?</a:t>
            </a:r>
          </a:p>
          <a:p>
            <a:r>
              <a:rPr lang="en-US" dirty="0"/>
              <a:t>How did Jesus portray Himself as the good Shepherd? (</a:t>
            </a:r>
            <a:r>
              <a:rPr lang="en-US" dirty="0">
                <a:hlinkClick r:id="rId6" action="ppaction://hlinksldjump"/>
              </a:rPr>
              <a:t>John 10:11</a:t>
            </a:r>
            <a:r>
              <a:rPr lang="en-US" dirty="0"/>
              <a:t>)</a:t>
            </a:r>
          </a:p>
          <a:p>
            <a:r>
              <a:rPr lang="en-US" dirty="0"/>
              <a:t>What are the promises of this Psalm to those who are part of the Good Shepherd’s flock? [</a:t>
            </a:r>
            <a:r>
              <a:rPr lang="en-US" dirty="0">
                <a:hlinkClick r:id="rId7" action="ppaction://hlinksldjump"/>
              </a:rPr>
              <a:t>For what shall I not want?</a:t>
            </a:r>
            <a:r>
              <a:rPr lang="en-US" dirty="0"/>
              <a:t>]</a:t>
            </a:r>
          </a:p>
          <a:p>
            <a:endParaRPr lang="en-US" altLang="en-US" dirty="0"/>
          </a:p>
          <a:p>
            <a:endParaRPr lang="en-US" altLang="en-US" dirty="0"/>
          </a:p>
          <a:p>
            <a:endParaRPr lang="en-US" altLang="en-US" dirty="0"/>
          </a:p>
          <a:p>
            <a:endParaRPr lang="en-US" dirty="0"/>
          </a:p>
        </p:txBody>
      </p:sp>
    </p:spTree>
    <p:extLst>
      <p:ext uri="{BB962C8B-B14F-4D97-AF65-F5344CB8AC3E}">
        <p14:creationId xmlns:p14="http://schemas.microsoft.com/office/powerpoint/2010/main" val="388266466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Suffering Servant</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fontScale="92500" lnSpcReduction="20000"/>
          </a:bodyPr>
          <a:lstStyle/>
          <a:p>
            <a:r>
              <a:rPr lang="en-US" altLang="en-US" sz="3200" dirty="0"/>
              <a:t>What did Jesus tell the disciples on the road to Emmaus about Messianic prophecy? (</a:t>
            </a:r>
            <a:r>
              <a:rPr lang="en-US" altLang="en-US" sz="3200" dirty="0">
                <a:hlinkClick r:id="rId4" action="ppaction://hlinksldjump"/>
              </a:rPr>
              <a:t>Luke 24:25-27</a:t>
            </a:r>
            <a:r>
              <a:rPr lang="en-US" altLang="en-US" sz="3200" dirty="0"/>
              <a:t>)</a:t>
            </a:r>
          </a:p>
          <a:p>
            <a:r>
              <a:rPr lang="en-US" altLang="en-US" sz="3200" dirty="0"/>
              <a:t>How did Jesus emphasize that same message with other disciples that same evening? (</a:t>
            </a:r>
            <a:r>
              <a:rPr lang="en-US" altLang="en-US" sz="3200" dirty="0">
                <a:hlinkClick r:id="rId5" action="ppaction://hlinksldjump"/>
              </a:rPr>
              <a:t>Luke 24:44-45</a:t>
            </a:r>
            <a:r>
              <a:rPr lang="en-US" altLang="en-US" sz="3200" dirty="0"/>
              <a:t>)</a:t>
            </a:r>
          </a:p>
          <a:p>
            <a:r>
              <a:rPr lang="en-US" altLang="en-US" sz="3200" dirty="0"/>
              <a:t>What amazing predictions did David make about the agony of Christ as he was crucified on Calvary?  </a:t>
            </a:r>
            <a:r>
              <a:rPr lang="en-US" altLang="en-US" sz="3200" dirty="0">
                <a:hlinkClick r:id="rId6" action="ppaction://hlinksldjump"/>
              </a:rPr>
              <a:t>Ps 22:1,6-8,14-18</a:t>
            </a:r>
            <a:endParaRPr lang="en-US" altLang="en-US" sz="3200" dirty="0"/>
          </a:p>
          <a:p>
            <a:endParaRPr lang="en-US" dirty="0"/>
          </a:p>
        </p:txBody>
      </p:sp>
    </p:spTree>
    <p:extLst>
      <p:ext uri="{BB962C8B-B14F-4D97-AF65-F5344CB8AC3E}">
        <p14:creationId xmlns:p14="http://schemas.microsoft.com/office/powerpoint/2010/main" val="3021099641"/>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LORD and Lord</a:t>
            </a:r>
          </a:p>
        </p:txBody>
      </p:sp>
      <p:sp>
        <p:nvSpPr>
          <p:cNvPr id="3" name="Content Placeholder 2"/>
          <p:cNvSpPr>
            <a:spLocks noGrp="1"/>
          </p:cNvSpPr>
          <p:nvPr>
            <p:ph idx="1"/>
          </p:nvPr>
        </p:nvSpPr>
        <p:spPr>
          <a:xfrm>
            <a:off x="3505200" y="1676400"/>
            <a:ext cx="5562600" cy="5029200"/>
          </a:xfrm>
        </p:spPr>
        <p:txBody>
          <a:bodyPr>
            <a:normAutofit fontScale="92500" lnSpcReduction="10000"/>
          </a:bodyPr>
          <a:lstStyle/>
          <a:p>
            <a:r>
              <a:rPr lang="en-US" dirty="0"/>
              <a:t>What does David write about a divine conversation in Ps 110? (</a:t>
            </a:r>
            <a:r>
              <a:rPr lang="en-US" dirty="0">
                <a:hlinkClick r:id="rId4" action="ppaction://hlinksldjump"/>
              </a:rPr>
              <a:t>Ps 110:1</a:t>
            </a:r>
            <a:r>
              <a:rPr lang="en-US" dirty="0"/>
              <a:t>)</a:t>
            </a:r>
          </a:p>
          <a:p>
            <a:r>
              <a:rPr lang="en-US" dirty="0"/>
              <a:t>How did Jesus use this scripture to stymie the Pharisees that were trying to trap Him? (</a:t>
            </a:r>
            <a:r>
              <a:rPr lang="en-US" dirty="0">
                <a:hlinkClick r:id="rId5" action="ppaction://hlinksldjump"/>
              </a:rPr>
              <a:t>Matt 22:41-46</a:t>
            </a:r>
            <a:r>
              <a:rPr lang="en-US" dirty="0"/>
              <a:t>)</a:t>
            </a:r>
          </a:p>
          <a:p>
            <a:r>
              <a:rPr lang="en-US" dirty="0"/>
              <a:t>In addition to making the Son King of kings, what else does the Father promise Him? (</a:t>
            </a:r>
            <a:r>
              <a:rPr lang="en-US" dirty="0">
                <a:hlinkClick r:id="rId6" action="ppaction://hlinksldjump"/>
              </a:rPr>
              <a:t>Ps 110:4</a:t>
            </a:r>
            <a:r>
              <a:rPr lang="en-US" dirty="0"/>
              <a:t>)</a:t>
            </a:r>
          </a:p>
        </p:txBody>
      </p:sp>
    </p:spTree>
    <p:extLst>
      <p:ext uri="{BB962C8B-B14F-4D97-AF65-F5344CB8AC3E}">
        <p14:creationId xmlns:p14="http://schemas.microsoft.com/office/powerpoint/2010/main" val="4130266323"/>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019C-3392-4555-38D6-4EC55A28F9CB}"/>
              </a:ext>
            </a:extLst>
          </p:cNvPr>
          <p:cNvSpPr>
            <a:spLocks noGrp="1"/>
          </p:cNvSpPr>
          <p:nvPr>
            <p:ph type="title"/>
          </p:nvPr>
        </p:nvSpPr>
        <p:spPr/>
        <p:txBody>
          <a:bodyPr/>
          <a:lstStyle/>
          <a:p>
            <a:r>
              <a:rPr lang="en-US" dirty="0"/>
              <a:t>Prophetic Fulfillment in Psalms</a:t>
            </a:r>
          </a:p>
        </p:txBody>
      </p:sp>
      <p:graphicFrame>
        <p:nvGraphicFramePr>
          <p:cNvPr id="4" name="Content Placeholder 3">
            <a:extLst>
              <a:ext uri="{FF2B5EF4-FFF2-40B4-BE49-F238E27FC236}">
                <a16:creationId xmlns:a16="http://schemas.microsoft.com/office/drawing/2014/main" id="{52D538C2-8962-6CB2-0944-FD564E59C06D}"/>
              </a:ext>
            </a:extLst>
          </p:cNvPr>
          <p:cNvGraphicFramePr>
            <a:graphicFrameLocks noGrp="1"/>
          </p:cNvGraphicFramePr>
          <p:nvPr>
            <p:ph idx="1"/>
            <p:extLst>
              <p:ext uri="{D42A27DB-BD31-4B8C-83A1-F6EECF244321}">
                <p14:modId xmlns:p14="http://schemas.microsoft.com/office/powerpoint/2010/main" val="1143978224"/>
              </p:ext>
            </p:extLst>
          </p:nvPr>
        </p:nvGraphicFramePr>
        <p:xfrm>
          <a:off x="297181" y="1722438"/>
          <a:ext cx="8549638" cy="4607560"/>
        </p:xfrm>
        <a:graphic>
          <a:graphicData uri="http://schemas.openxmlformats.org/drawingml/2006/table">
            <a:tbl>
              <a:tblPr firstRow="1" bandRow="1">
                <a:tableStyleId>{5C22544A-7EE6-4342-B048-85BDC9FD1C3A}</a:tableStyleId>
              </a:tblPr>
              <a:tblGrid>
                <a:gridCol w="4274819">
                  <a:extLst>
                    <a:ext uri="{9D8B030D-6E8A-4147-A177-3AD203B41FA5}">
                      <a16:colId xmlns:a16="http://schemas.microsoft.com/office/drawing/2014/main" val="568385520"/>
                    </a:ext>
                  </a:extLst>
                </a:gridCol>
                <a:gridCol w="4274819">
                  <a:extLst>
                    <a:ext uri="{9D8B030D-6E8A-4147-A177-3AD203B41FA5}">
                      <a16:colId xmlns:a16="http://schemas.microsoft.com/office/drawing/2014/main" val="695385319"/>
                    </a:ext>
                  </a:extLst>
                </a:gridCol>
              </a:tblGrid>
              <a:tr h="370840">
                <a:tc>
                  <a:txBody>
                    <a:bodyPr/>
                    <a:lstStyle/>
                    <a:p>
                      <a:pPr algn="ctr"/>
                      <a:r>
                        <a:rPr lang="en-US" dirty="0"/>
                        <a:t>PROPHECY</a:t>
                      </a:r>
                    </a:p>
                  </a:txBody>
                  <a:tcPr marL="100584" marR="100584"/>
                </a:tc>
                <a:tc>
                  <a:txBody>
                    <a:bodyPr/>
                    <a:lstStyle/>
                    <a:p>
                      <a:pPr algn="ctr"/>
                      <a:r>
                        <a:rPr lang="en-US" dirty="0"/>
                        <a:t>FULFILLMENT</a:t>
                      </a:r>
                    </a:p>
                  </a:txBody>
                  <a:tcPr marL="100584" marR="100584"/>
                </a:tc>
                <a:extLst>
                  <a:ext uri="{0D108BD9-81ED-4DB2-BD59-A6C34878D82A}">
                    <a16:rowId xmlns:a16="http://schemas.microsoft.com/office/drawing/2014/main" val="2906020271"/>
                  </a:ext>
                </a:extLst>
              </a:tr>
              <a:tr h="370840">
                <a:tc>
                  <a:txBody>
                    <a:bodyPr/>
                    <a:lstStyle/>
                    <a:p>
                      <a:r>
                        <a:rPr lang="en-US" sz="2000" dirty="0"/>
                        <a:t>Psalm 8:2 ESV - 2 Out of the mouth of babies and infants, you have established strength because of your foes, to still the enemy and the avenger.</a:t>
                      </a:r>
                    </a:p>
                  </a:txBody>
                  <a:tcPr marL="100584" marR="100584"/>
                </a:tc>
                <a:tc>
                  <a:txBody>
                    <a:bodyPr/>
                    <a:lstStyle/>
                    <a:p>
                      <a:r>
                        <a:rPr lang="en-US" sz="2000" dirty="0"/>
                        <a:t>Matthew 21:16 ESV - 16 And Jesus said to them, "Yes; have you never read, "'Out of the mouth of infants and nursing babies you have prepared praise'?"</a:t>
                      </a:r>
                    </a:p>
                  </a:txBody>
                  <a:tcPr marL="100584" marR="100584"/>
                </a:tc>
                <a:extLst>
                  <a:ext uri="{0D108BD9-81ED-4DB2-BD59-A6C34878D82A}">
                    <a16:rowId xmlns:a16="http://schemas.microsoft.com/office/drawing/2014/main" val="2640083521"/>
                  </a:ext>
                </a:extLst>
              </a:tr>
              <a:tr h="370840">
                <a:tc>
                  <a:txBody>
                    <a:bodyPr/>
                    <a:lstStyle/>
                    <a:p>
                      <a:r>
                        <a:rPr lang="en-US" sz="2000" dirty="0"/>
                        <a:t>Psalm 16:10 ESV - 10 For you will not abandon my soul to </a:t>
                      </a:r>
                      <a:r>
                        <a:rPr lang="en-US" sz="2000" dirty="0" err="1"/>
                        <a:t>Sheol</a:t>
                      </a:r>
                      <a:r>
                        <a:rPr lang="en-US" sz="2000" dirty="0"/>
                        <a:t>, or let your holy one see corruption.</a:t>
                      </a:r>
                    </a:p>
                  </a:txBody>
                  <a:tcPr marL="100584" marR="100584"/>
                </a:tc>
                <a:tc>
                  <a:txBody>
                    <a:bodyPr/>
                    <a:lstStyle/>
                    <a:p>
                      <a:r>
                        <a:rPr lang="en-US" sz="2000" dirty="0"/>
                        <a:t>Matthew 28:5-6 ESV - 5 But the angel said to the women, “… I know that you seek Jesus who was crucified. 6 He is not here, for he has risen, as he said. </a:t>
                      </a:r>
                    </a:p>
                  </a:txBody>
                  <a:tcPr marL="100584" marR="100584"/>
                </a:tc>
                <a:extLst>
                  <a:ext uri="{0D108BD9-81ED-4DB2-BD59-A6C34878D82A}">
                    <a16:rowId xmlns:a16="http://schemas.microsoft.com/office/drawing/2014/main" val="1187925382"/>
                  </a:ext>
                </a:extLst>
              </a:tr>
              <a:tr h="370840">
                <a:tc>
                  <a:txBody>
                    <a:bodyPr/>
                    <a:lstStyle/>
                    <a:p>
                      <a:r>
                        <a:rPr lang="en-US" sz="2000" dirty="0"/>
                        <a:t>Psalm 34:20 ESV - 20 He keeps all his bones; not one of them is broken.</a:t>
                      </a:r>
                    </a:p>
                  </a:txBody>
                  <a:tcPr marL="100584" marR="100584"/>
                </a:tc>
                <a:tc>
                  <a:txBody>
                    <a:bodyPr/>
                    <a:lstStyle/>
                    <a:p>
                      <a:r>
                        <a:rPr lang="en-US" sz="2000" dirty="0"/>
                        <a:t>John 19:33 ESV - 33 But when they came to Jesus and saw that he was already dead, they did not break his legs.</a:t>
                      </a:r>
                    </a:p>
                  </a:txBody>
                  <a:tcPr marL="100584" marR="100584"/>
                </a:tc>
                <a:extLst>
                  <a:ext uri="{0D108BD9-81ED-4DB2-BD59-A6C34878D82A}">
                    <a16:rowId xmlns:a16="http://schemas.microsoft.com/office/drawing/2014/main" val="3602736465"/>
                  </a:ext>
                </a:extLst>
              </a:tr>
            </a:tbl>
          </a:graphicData>
        </a:graphic>
      </p:graphicFrame>
    </p:spTree>
    <p:extLst>
      <p:ext uri="{BB962C8B-B14F-4D97-AF65-F5344CB8AC3E}">
        <p14:creationId xmlns:p14="http://schemas.microsoft.com/office/powerpoint/2010/main" val="2690908829"/>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E5809-1AFC-C1E3-BB79-800984923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6F683-4301-2F8C-AF1C-BD461D3358FB}"/>
              </a:ext>
            </a:extLst>
          </p:cNvPr>
          <p:cNvSpPr>
            <a:spLocks noGrp="1"/>
          </p:cNvSpPr>
          <p:nvPr>
            <p:ph type="title"/>
          </p:nvPr>
        </p:nvSpPr>
        <p:spPr/>
        <p:txBody>
          <a:bodyPr/>
          <a:lstStyle/>
          <a:p>
            <a:r>
              <a:rPr lang="en-US" dirty="0"/>
              <a:t>Prophetic Fulfillment in Psalms</a:t>
            </a:r>
          </a:p>
        </p:txBody>
      </p:sp>
      <p:graphicFrame>
        <p:nvGraphicFramePr>
          <p:cNvPr id="4" name="Content Placeholder 3">
            <a:extLst>
              <a:ext uri="{FF2B5EF4-FFF2-40B4-BE49-F238E27FC236}">
                <a16:creationId xmlns:a16="http://schemas.microsoft.com/office/drawing/2014/main" id="{F658841C-9512-C31C-0860-B9BAA6B44F0C}"/>
              </a:ext>
            </a:extLst>
          </p:cNvPr>
          <p:cNvGraphicFramePr>
            <a:graphicFrameLocks noGrp="1"/>
          </p:cNvGraphicFramePr>
          <p:nvPr>
            <p:ph idx="1"/>
            <p:extLst>
              <p:ext uri="{D42A27DB-BD31-4B8C-83A1-F6EECF244321}">
                <p14:modId xmlns:p14="http://schemas.microsoft.com/office/powerpoint/2010/main" val="1784204797"/>
              </p:ext>
            </p:extLst>
          </p:nvPr>
        </p:nvGraphicFramePr>
        <p:xfrm>
          <a:off x="533400" y="1722438"/>
          <a:ext cx="8229600" cy="467836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568385520"/>
                    </a:ext>
                  </a:extLst>
                </a:gridCol>
                <a:gridCol w="4114800">
                  <a:extLst>
                    <a:ext uri="{9D8B030D-6E8A-4147-A177-3AD203B41FA5}">
                      <a16:colId xmlns:a16="http://schemas.microsoft.com/office/drawing/2014/main" val="695385319"/>
                    </a:ext>
                  </a:extLst>
                </a:gridCol>
              </a:tblGrid>
              <a:tr h="403212">
                <a:tc>
                  <a:txBody>
                    <a:bodyPr/>
                    <a:lstStyle/>
                    <a:p>
                      <a:pPr algn="ctr"/>
                      <a:r>
                        <a:rPr lang="en-US" dirty="0"/>
                        <a:t>PROPHECY</a:t>
                      </a:r>
                    </a:p>
                  </a:txBody>
                  <a:tcPr/>
                </a:tc>
                <a:tc>
                  <a:txBody>
                    <a:bodyPr/>
                    <a:lstStyle/>
                    <a:p>
                      <a:pPr algn="ctr"/>
                      <a:r>
                        <a:rPr lang="en-US" dirty="0"/>
                        <a:t>FULFILLMENT</a:t>
                      </a:r>
                    </a:p>
                  </a:txBody>
                  <a:tcPr/>
                </a:tc>
                <a:extLst>
                  <a:ext uri="{0D108BD9-81ED-4DB2-BD59-A6C34878D82A}">
                    <a16:rowId xmlns:a16="http://schemas.microsoft.com/office/drawing/2014/main" val="2906020271"/>
                  </a:ext>
                </a:extLst>
              </a:tr>
              <a:tr h="1425050">
                <a:tc>
                  <a:txBody>
                    <a:bodyPr/>
                    <a:lstStyle/>
                    <a:p>
                      <a:r>
                        <a:rPr lang="en-US" sz="2000" dirty="0"/>
                        <a:t>Psalm 35:19 ESV - 19 Let not those rejoice over me who are wrongfully my foes, and let not those wink the eye who hate me without cause.</a:t>
                      </a:r>
                    </a:p>
                  </a:txBody>
                  <a:tcPr/>
                </a:tc>
                <a:tc>
                  <a:txBody>
                    <a:bodyPr/>
                    <a:lstStyle/>
                    <a:p>
                      <a:r>
                        <a:rPr lang="en-US" sz="2000" dirty="0"/>
                        <a:t>John 15:25 ESV - 25 But the word that is written in their Law must be fulfilled: 'They hated me without a cause.'</a:t>
                      </a:r>
                    </a:p>
                  </a:txBody>
                  <a:tcPr/>
                </a:tc>
                <a:extLst>
                  <a:ext uri="{0D108BD9-81ED-4DB2-BD59-A6C34878D82A}">
                    <a16:rowId xmlns:a16="http://schemas.microsoft.com/office/drawing/2014/main" val="2640083521"/>
                  </a:ext>
                </a:extLst>
              </a:tr>
              <a:tr h="1425050">
                <a:tc>
                  <a:txBody>
                    <a:bodyPr/>
                    <a:lstStyle/>
                    <a:p>
                      <a:r>
                        <a:rPr lang="en-US" sz="2000" dirty="0"/>
                        <a:t>Psalm 41:9 ESV - 9 Even my close friend in whom I trusted, who ate my bread, has lifted his heel against me.</a:t>
                      </a:r>
                    </a:p>
                  </a:txBody>
                  <a:tcPr/>
                </a:tc>
                <a:tc>
                  <a:txBody>
                    <a:bodyPr/>
                    <a:lstStyle/>
                    <a:p>
                      <a:r>
                        <a:rPr lang="en-US" sz="2000" dirty="0"/>
                        <a:t>Luke 22:48 ESV - 48 but Jesus said to him, "Judas, would you betray the Son of Man with a kiss?"</a:t>
                      </a:r>
                    </a:p>
                  </a:txBody>
                  <a:tcPr/>
                </a:tc>
                <a:extLst>
                  <a:ext uri="{0D108BD9-81ED-4DB2-BD59-A6C34878D82A}">
                    <a16:rowId xmlns:a16="http://schemas.microsoft.com/office/drawing/2014/main" val="1187925382"/>
                  </a:ext>
                </a:extLst>
              </a:tr>
              <a:tr h="1425050">
                <a:tc>
                  <a:txBody>
                    <a:bodyPr/>
                    <a:lstStyle/>
                    <a:p>
                      <a:r>
                        <a:rPr lang="en-US" sz="2000" dirty="0"/>
                        <a:t>Psalm 69:21 NIV - 21 They put gall in my food and gave me vinegar for my thirst.</a:t>
                      </a:r>
                    </a:p>
                  </a:txBody>
                  <a:tcPr/>
                </a:tc>
                <a:tc>
                  <a:txBody>
                    <a:bodyPr/>
                    <a:lstStyle/>
                    <a:p>
                      <a:r>
                        <a:rPr lang="en-US" sz="2000" dirty="0"/>
                        <a:t>Matthew 27:34 ESV - 34 they offered him wine to drink, mixed with gall, but when he tasted it, he would not drink it.</a:t>
                      </a:r>
                    </a:p>
                  </a:txBody>
                  <a:tcPr/>
                </a:tc>
                <a:extLst>
                  <a:ext uri="{0D108BD9-81ED-4DB2-BD59-A6C34878D82A}">
                    <a16:rowId xmlns:a16="http://schemas.microsoft.com/office/drawing/2014/main" val="3602736465"/>
                  </a:ext>
                </a:extLst>
              </a:tr>
            </a:tbl>
          </a:graphicData>
        </a:graphic>
      </p:graphicFrame>
    </p:spTree>
    <p:extLst>
      <p:ext uri="{BB962C8B-B14F-4D97-AF65-F5344CB8AC3E}">
        <p14:creationId xmlns:p14="http://schemas.microsoft.com/office/powerpoint/2010/main" val="2064234174"/>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88591-D9E5-905C-1EB3-1C6117E11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3AA90F-4F77-92C7-62DD-DE209582E360}"/>
              </a:ext>
            </a:extLst>
          </p:cNvPr>
          <p:cNvSpPr>
            <a:spLocks noGrp="1"/>
          </p:cNvSpPr>
          <p:nvPr>
            <p:ph type="title"/>
          </p:nvPr>
        </p:nvSpPr>
        <p:spPr/>
        <p:txBody>
          <a:bodyPr/>
          <a:lstStyle/>
          <a:p>
            <a:r>
              <a:rPr lang="en-US" dirty="0"/>
              <a:t>Prophetic Fulfillment in Psalms</a:t>
            </a:r>
          </a:p>
        </p:txBody>
      </p:sp>
      <p:graphicFrame>
        <p:nvGraphicFramePr>
          <p:cNvPr id="4" name="Content Placeholder 3">
            <a:extLst>
              <a:ext uri="{FF2B5EF4-FFF2-40B4-BE49-F238E27FC236}">
                <a16:creationId xmlns:a16="http://schemas.microsoft.com/office/drawing/2014/main" id="{F177AEFE-15A3-449F-3116-21588D8ACFF5}"/>
              </a:ext>
            </a:extLst>
          </p:cNvPr>
          <p:cNvGraphicFramePr>
            <a:graphicFrameLocks noGrp="1"/>
          </p:cNvGraphicFramePr>
          <p:nvPr>
            <p:ph idx="1"/>
            <p:extLst>
              <p:ext uri="{D42A27DB-BD31-4B8C-83A1-F6EECF244321}">
                <p14:modId xmlns:p14="http://schemas.microsoft.com/office/powerpoint/2010/main" val="1869721938"/>
              </p:ext>
            </p:extLst>
          </p:nvPr>
        </p:nvGraphicFramePr>
        <p:xfrm>
          <a:off x="533400" y="1722438"/>
          <a:ext cx="8077200" cy="4754561"/>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568385520"/>
                    </a:ext>
                  </a:extLst>
                </a:gridCol>
                <a:gridCol w="4038600">
                  <a:extLst>
                    <a:ext uri="{9D8B030D-6E8A-4147-A177-3AD203B41FA5}">
                      <a16:colId xmlns:a16="http://schemas.microsoft.com/office/drawing/2014/main" val="695385319"/>
                    </a:ext>
                  </a:extLst>
                </a:gridCol>
              </a:tblGrid>
              <a:tr h="382671">
                <a:tc>
                  <a:txBody>
                    <a:bodyPr/>
                    <a:lstStyle/>
                    <a:p>
                      <a:pPr algn="ctr"/>
                      <a:r>
                        <a:rPr lang="en-US" dirty="0"/>
                        <a:t>PROPHECY</a:t>
                      </a:r>
                    </a:p>
                  </a:txBody>
                  <a:tcPr/>
                </a:tc>
                <a:tc>
                  <a:txBody>
                    <a:bodyPr/>
                    <a:lstStyle/>
                    <a:p>
                      <a:pPr algn="ctr"/>
                      <a:r>
                        <a:rPr lang="en-US" dirty="0"/>
                        <a:t>FULFILLMENT</a:t>
                      </a:r>
                    </a:p>
                  </a:txBody>
                  <a:tcPr/>
                </a:tc>
                <a:extLst>
                  <a:ext uri="{0D108BD9-81ED-4DB2-BD59-A6C34878D82A}">
                    <a16:rowId xmlns:a16="http://schemas.microsoft.com/office/drawing/2014/main" val="2906020271"/>
                  </a:ext>
                </a:extLst>
              </a:tr>
              <a:tr h="1666980">
                <a:tc>
                  <a:txBody>
                    <a:bodyPr/>
                    <a:lstStyle/>
                    <a:p>
                      <a:r>
                        <a:rPr lang="en-US" sz="2000" dirty="0"/>
                        <a:t>Psalm 109:8 ESV - 8 May his days be few; may another take his office!</a:t>
                      </a:r>
                    </a:p>
                  </a:txBody>
                  <a:tcPr/>
                </a:tc>
                <a:tc>
                  <a:txBody>
                    <a:bodyPr/>
                    <a:lstStyle/>
                    <a:p>
                      <a:r>
                        <a:rPr lang="en-US" sz="2000" dirty="0"/>
                        <a:t>Acts 1:20, 26 ESV - 20 "For it is written in the Book of Psalms, ""'Let another take his office.' ... 26 And they cast lots for them, and the lot fell on Matthias,</a:t>
                      </a:r>
                    </a:p>
                  </a:txBody>
                  <a:tcPr/>
                </a:tc>
                <a:extLst>
                  <a:ext uri="{0D108BD9-81ED-4DB2-BD59-A6C34878D82A}">
                    <a16:rowId xmlns:a16="http://schemas.microsoft.com/office/drawing/2014/main" val="2640083521"/>
                  </a:ext>
                </a:extLst>
              </a:tr>
              <a:tr h="1352455">
                <a:tc>
                  <a:txBody>
                    <a:bodyPr/>
                    <a:lstStyle/>
                    <a:p>
                      <a:r>
                        <a:rPr lang="en-US" sz="2000" dirty="0"/>
                        <a:t>Psalm 110:1 ESV - 1 The LORD says to my Lord: "Sit at my right hand, until I make your enemies your footstool."</a:t>
                      </a:r>
                    </a:p>
                  </a:txBody>
                  <a:tcPr/>
                </a:tc>
                <a:tc>
                  <a:txBody>
                    <a:bodyPr/>
                    <a:lstStyle/>
                    <a:p>
                      <a:r>
                        <a:rPr lang="en-US" sz="2000" dirty="0"/>
                        <a:t>Matthew 22:45 ESV - 45 If then David calls him Lord, how is he his son?"</a:t>
                      </a:r>
                    </a:p>
                  </a:txBody>
                  <a:tcPr/>
                </a:tc>
                <a:extLst>
                  <a:ext uri="{0D108BD9-81ED-4DB2-BD59-A6C34878D82A}">
                    <a16:rowId xmlns:a16="http://schemas.microsoft.com/office/drawing/2014/main" val="1187925382"/>
                  </a:ext>
                </a:extLst>
              </a:tr>
              <a:tr h="1352455">
                <a:tc>
                  <a:txBody>
                    <a:bodyPr/>
                    <a:lstStyle/>
                    <a:p>
                      <a:r>
                        <a:rPr lang="en-US" sz="2000" dirty="0"/>
                        <a:t>Psalm 110:4 ESV - 4 The LORD has sworn and will not change his mind, "You are a priest forever after the order of Melchizedek."</a:t>
                      </a:r>
                    </a:p>
                  </a:txBody>
                  <a:tcPr/>
                </a:tc>
                <a:tc>
                  <a:txBody>
                    <a:bodyPr/>
                    <a:lstStyle/>
                    <a:p>
                      <a:r>
                        <a:rPr lang="en-US" sz="2000" dirty="0"/>
                        <a:t>Hebrews 6:20 ESV - 20 where Jesus has gone …, having become a high priest forever after the order of Melchizedek.</a:t>
                      </a:r>
                    </a:p>
                  </a:txBody>
                  <a:tcPr/>
                </a:tc>
                <a:extLst>
                  <a:ext uri="{0D108BD9-81ED-4DB2-BD59-A6C34878D82A}">
                    <a16:rowId xmlns:a16="http://schemas.microsoft.com/office/drawing/2014/main" val="3602736465"/>
                  </a:ext>
                </a:extLst>
              </a:tr>
            </a:tbl>
          </a:graphicData>
        </a:graphic>
      </p:graphicFrame>
    </p:spTree>
    <p:extLst>
      <p:ext uri="{BB962C8B-B14F-4D97-AF65-F5344CB8AC3E}">
        <p14:creationId xmlns:p14="http://schemas.microsoft.com/office/powerpoint/2010/main" val="3608355543"/>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1314713</TotalTime>
  <Words>5834</Words>
  <Application>Microsoft Office PowerPoint</Application>
  <PresentationFormat>On-screen Show (4:3)</PresentationFormat>
  <Paragraphs>351</Paragraphs>
  <Slides>26</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aktiv-grotesk</vt:lpstr>
      <vt:lpstr>Arial</vt:lpstr>
      <vt:lpstr>Arial</vt:lpstr>
      <vt:lpstr>Arial Rounded MT Bold</vt:lpstr>
      <vt:lpstr>Calibri</vt:lpstr>
      <vt:lpstr>rooney-web</vt:lpstr>
      <vt:lpstr>2_Default Design</vt:lpstr>
      <vt:lpstr>Default Design</vt:lpstr>
      <vt:lpstr>Psalms</vt:lpstr>
      <vt:lpstr>Memory Text Psalm 118:22-23 NKJV</vt:lpstr>
      <vt:lpstr>Overview</vt:lpstr>
      <vt:lpstr>My Shepherd</vt:lpstr>
      <vt:lpstr>Suffering Servant</vt:lpstr>
      <vt:lpstr>LORD and Lord</vt:lpstr>
      <vt:lpstr>Prophetic Fulfillment in Psalms</vt:lpstr>
      <vt:lpstr>Prophetic Fulfillment in Psalms</vt:lpstr>
      <vt:lpstr>Prophetic Fulfillment in Psalms</vt:lpstr>
      <vt:lpstr>Prophetic Fulfillment in Psalms</vt:lpstr>
      <vt:lpstr>Prophetic Fulfillment in Ps 22</vt:lpstr>
      <vt:lpstr>Summary</vt:lpstr>
      <vt:lpstr>Summary</vt:lpstr>
      <vt:lpstr>Summary</vt:lpstr>
      <vt:lpstr>PowerPoint Presentation</vt:lpstr>
      <vt:lpstr>Matthew 21:42-44 KJV</vt:lpstr>
      <vt:lpstr>Psalm 23:1 KJV</vt:lpstr>
      <vt:lpstr>Psalm 23:3 KJV</vt:lpstr>
      <vt:lpstr>John 10:11 ESV</vt:lpstr>
      <vt:lpstr>For What Shall I Not Want?</vt:lpstr>
      <vt:lpstr>Luke 24:25-27 KJV</vt:lpstr>
      <vt:lpstr>Luke 24:44-45 (NIV)</vt:lpstr>
      <vt:lpstr>Psalm 22:1, 6-8, 14-18 NKJV</vt:lpstr>
      <vt:lpstr>Psalm 110:1 ESV</vt:lpstr>
      <vt:lpstr>Matthew 22:41-46 NIV</vt:lpstr>
      <vt:lpstr>Psalm 110:4 NKJV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9: Blessed is He Who comes in the Name of the Lord</dc:title>
  <dc:subject>Psalms</dc:subject>
  <dc:creator>Kenneth J. McNulty</dc:creator>
  <cp:lastModifiedBy>Kenneth McNulty</cp:lastModifiedBy>
  <cp:revision>22341</cp:revision>
  <cp:lastPrinted>2016-06-03T16:02:10Z</cp:lastPrinted>
  <dcterms:created xsi:type="dcterms:W3CDTF">2005-09-30T23:50:48Z</dcterms:created>
  <dcterms:modified xsi:type="dcterms:W3CDTF">2024-03-02T02:18:22Z</dcterms:modified>
  <cp:category>Bible Book</cp:category>
</cp:coreProperties>
</file>